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7" r:id="rId2"/>
    <p:sldId id="332" r:id="rId3"/>
    <p:sldId id="333" r:id="rId4"/>
    <p:sldId id="334" r:id="rId5"/>
    <p:sldId id="370" r:id="rId6"/>
    <p:sldId id="372" r:id="rId7"/>
    <p:sldId id="373" r:id="rId8"/>
    <p:sldId id="371" r:id="rId9"/>
    <p:sldId id="374" r:id="rId10"/>
    <p:sldId id="375" r:id="rId11"/>
    <p:sldId id="368" r:id="rId12"/>
    <p:sldId id="369" r:id="rId13"/>
    <p:sldId id="367" r:id="rId14"/>
    <p:sldId id="336" r:id="rId15"/>
    <p:sldId id="338" r:id="rId16"/>
    <p:sldId id="339" r:id="rId17"/>
    <p:sldId id="400" r:id="rId18"/>
    <p:sldId id="401" r:id="rId19"/>
    <p:sldId id="402" r:id="rId20"/>
    <p:sldId id="403" r:id="rId21"/>
    <p:sldId id="404" r:id="rId22"/>
    <p:sldId id="407" r:id="rId23"/>
    <p:sldId id="376" r:id="rId24"/>
    <p:sldId id="405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7" r:id="rId33"/>
    <p:sldId id="418" r:id="rId34"/>
    <p:sldId id="419" r:id="rId35"/>
    <p:sldId id="420" r:id="rId36"/>
    <p:sldId id="421" r:id="rId37"/>
    <p:sldId id="422" r:id="rId38"/>
    <p:sldId id="426" r:id="rId39"/>
    <p:sldId id="427" r:id="rId40"/>
    <p:sldId id="428" r:id="rId41"/>
    <p:sldId id="429" r:id="rId42"/>
    <p:sldId id="430" r:id="rId43"/>
    <p:sldId id="350" r:id="rId44"/>
    <p:sldId id="406" r:id="rId45"/>
    <p:sldId id="424" r:id="rId46"/>
    <p:sldId id="425" r:id="rId47"/>
    <p:sldId id="377" r:id="rId48"/>
    <p:sldId id="378" r:id="rId49"/>
    <p:sldId id="379" r:id="rId50"/>
    <p:sldId id="380" r:id="rId51"/>
    <p:sldId id="382" r:id="rId52"/>
    <p:sldId id="384" r:id="rId53"/>
    <p:sldId id="385" r:id="rId54"/>
    <p:sldId id="387" r:id="rId55"/>
    <p:sldId id="388" r:id="rId56"/>
    <p:sldId id="389" r:id="rId57"/>
    <p:sldId id="390" r:id="rId58"/>
    <p:sldId id="391" r:id="rId59"/>
    <p:sldId id="392" r:id="rId60"/>
    <p:sldId id="393" r:id="rId61"/>
    <p:sldId id="394" r:id="rId62"/>
    <p:sldId id="395" r:id="rId63"/>
    <p:sldId id="396" r:id="rId64"/>
    <p:sldId id="399" r:id="rId65"/>
    <p:sldId id="397" r:id="rId66"/>
    <p:sldId id="366" r:id="rId67"/>
    <p:sldId id="335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93"/>
    <p:restoredTop sz="95768" autoAdjust="0"/>
  </p:normalViewPr>
  <p:slideViewPr>
    <p:cSldViewPr snapToGrid="0">
      <p:cViewPr varScale="1">
        <p:scale>
          <a:sx n="124" d="100"/>
          <a:sy n="124" d="100"/>
        </p:scale>
        <p:origin x="20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63FB1-7580-4CCE-9278-8D4990A0F202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0382D-2727-4F94-9811-346DF87C7BD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0382D-2727-4F94-9811-346DF87C7BD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295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394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6378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26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74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5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85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523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30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75003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356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3732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98203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239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4957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0392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000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771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7341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4814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2364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3351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7411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662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796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271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45517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66869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9951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810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87478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80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038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28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154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82617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109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6555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6809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2656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426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394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467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1701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083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3549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97521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50354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0511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623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519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0574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6132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0514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89679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89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184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5135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5540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061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213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65646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15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5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44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E66C50-8FB8-4F78-942F-F0414D143D3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172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38CDD-C40F-44B7-ABA3-4D8629BF5E0D}" type="datetimeFigureOut">
              <a:rPr lang="zh-CN" altLang="en-US" smtClean="0"/>
              <a:t>2022/11/7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506654-244B-4F04-8325-D4E6AD158F6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neSizeFitsQuoru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533911" y="1711630"/>
            <a:ext cx="1112484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Have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reached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consensus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consensus?</a:t>
            </a:r>
          </a:p>
          <a:p>
            <a:pPr algn="ctr"/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清华大学软件学院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谭新宇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Github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hlinkClick r:id="rId3"/>
              </a:rPr>
              <a:t>@OneSizeFitsQuorum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2022.11.4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429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Quorum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Last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Writer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之后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521754" y="1182231"/>
            <a:ext cx="1137527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问题：仍然可能读到未成功写入的值。请求之间的偏序关系很难完全保证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总结：无法提供强一致性读写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CCDCE2-4B3B-2548-A297-38A8E2718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700" y="3429000"/>
            <a:ext cx="111506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5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239395" y="2067073"/>
            <a:ext cx="117132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以晦涩难懂著称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自底向上推导解决共识问题：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解决单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的共识问题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解决多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的共识问题，即实现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RSM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08AD880-247E-2041-A61D-7A80B1A72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7059" y="5362291"/>
            <a:ext cx="6096000" cy="850900"/>
          </a:xfrm>
          <a:prstGeom prst="rect">
            <a:avLst/>
          </a:prstGeom>
        </p:spPr>
      </p:pic>
      <p:pic>
        <p:nvPicPr>
          <p:cNvPr id="108" name="Picture 2">
            <a:extLst>
              <a:ext uri="{FF2B5EF4-FFF2-40B4-BE49-F238E27FC236}">
                <a16:creationId xmlns:a16="http://schemas.microsoft.com/office/drawing/2014/main" id="{5F4B9062-3994-3248-AD8D-0813333E5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372" y="1132869"/>
            <a:ext cx="4737100" cy="219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67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290854" y="1187293"/>
            <a:ext cx="1171321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宗旨：可实践性与可理解性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全称：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Re{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liable|plicated|dundant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} And Fault-Tolerant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自顶向下解耦解决共识问题：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立足于实现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RSM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模型，不去考虑单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的共识问题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拆解为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election,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replication,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等多个子问题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146" name="Picture 2" descr="Raft算法详解- 知乎">
            <a:extLst>
              <a:ext uri="{FF2B5EF4-FFF2-40B4-BE49-F238E27FC236}">
                <a16:creationId xmlns:a16="http://schemas.microsoft.com/office/drawing/2014/main" id="{F82D9CF0-44C1-E949-844C-22C750CE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3" y="4648939"/>
            <a:ext cx="2321048" cy="2209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43B03F-1446-B94D-BB9D-751AB1F84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324" y="4526785"/>
            <a:ext cx="3753003" cy="228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85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5271196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4272582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3863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842659" y="310154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E45D8C7-E44B-544A-B520-B1F28A9F7102}"/>
              </a:ext>
            </a:extLst>
          </p:cNvPr>
          <p:cNvSpPr/>
          <p:nvPr/>
        </p:nvSpPr>
        <p:spPr>
          <a:xfrm>
            <a:off x="521754" y="3101544"/>
            <a:ext cx="3764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节点身份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F</a:t>
            </a: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ollower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Candidate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985D09-5BAD-3C47-8F7E-B687F8277CC4}"/>
              </a:ext>
            </a:extLst>
          </p:cNvPr>
          <p:cNvSpPr/>
          <p:nvPr/>
        </p:nvSpPr>
        <p:spPr>
          <a:xfrm>
            <a:off x="4017561" y="3121529"/>
            <a:ext cx="45645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Pre-Candidate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Witness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77ABF2-7C8E-FE49-8E5B-A69F68CF054E}"/>
              </a:ext>
            </a:extLst>
          </p:cNvPr>
          <p:cNvSpPr/>
          <p:nvPr/>
        </p:nvSpPr>
        <p:spPr>
          <a:xfrm>
            <a:off x="521754" y="1160654"/>
            <a:ext cx="3764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子问题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 election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 replication</a:t>
            </a:r>
            <a:endParaRPr lang="en-US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1624D8-7379-864C-BC3B-A7EC964FDF96}"/>
              </a:ext>
            </a:extLst>
          </p:cNvPr>
          <p:cNvSpPr/>
          <p:nvPr/>
        </p:nvSpPr>
        <p:spPr>
          <a:xfrm>
            <a:off x="4017561" y="1135514"/>
            <a:ext cx="4564596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Log compaction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Membership change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Client interaction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C69687-BFBB-CD48-8ABF-35467351F8EB}"/>
              </a:ext>
            </a:extLst>
          </p:cNvPr>
          <p:cNvSpPr/>
          <p:nvPr/>
        </p:nvSpPr>
        <p:spPr>
          <a:xfrm>
            <a:off x="8252843" y="1135514"/>
            <a:ext cx="45645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Linearizable read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Partition</a:t>
            </a:r>
            <a:r>
              <a:rPr lang="zh-CN" altLang="en-US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tolerance</a:t>
            </a:r>
            <a:endParaRPr lang="en" altLang="zh-CN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Leadership transfer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29A7D48-D624-8F46-B994-5DDB281412D2}"/>
              </a:ext>
            </a:extLst>
          </p:cNvPr>
          <p:cNvSpPr/>
          <p:nvPr/>
        </p:nvSpPr>
        <p:spPr>
          <a:xfrm>
            <a:off x="521754" y="5031814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节点状态</a:t>
            </a:r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CurrentTerm</a:t>
            </a:r>
            <a:endParaRPr lang="en" altLang="zh-CN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VoteFor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Log[]</a:t>
            </a:r>
            <a:endParaRPr lang="zh-CN" altLang="en-US" sz="2400" b="1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32699E-4EF2-0043-A08B-DA6F9E41D4F0}"/>
              </a:ext>
            </a:extLst>
          </p:cNvPr>
          <p:cNvSpPr/>
          <p:nvPr/>
        </p:nvSpPr>
        <p:spPr>
          <a:xfrm>
            <a:off x="4017561" y="501182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C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ommit</a:t>
            </a: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I</a:t>
            </a:r>
            <a:r>
              <a:rPr lang="en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ndex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LastApplied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matchIndex[]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138AA90-6190-C345-8653-087B3CD422EE}"/>
              </a:ext>
            </a:extLst>
          </p:cNvPr>
          <p:cNvSpPr/>
          <p:nvPr/>
        </p:nvSpPr>
        <p:spPr>
          <a:xfrm>
            <a:off x="8252843" y="4992588"/>
            <a:ext cx="6096000" cy="89255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altLang="zh-CN" sz="280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>
                <a:latin typeface="Microsoft YaHei" panose="020B0503020204020204" pitchFamily="34" charset="-122"/>
                <a:ea typeface="Microsoft YaHei" panose="020B0503020204020204" pitchFamily="34" charset="-122"/>
              </a:rPr>
              <a:t>nextIndex[]</a:t>
            </a:r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1354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election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6D4FB64-4871-D741-B6F1-439699761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78" y="3561966"/>
            <a:ext cx="6665673" cy="281669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750353" y="1135514"/>
            <a:ext cx="1132251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利用逻辑时钟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来为所有的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排出全序关系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利用随机选举超时来避免活锁问题（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定理）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利用选举约束来保证新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拥有所有已提交的日志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101D24-BB8A-7447-8533-5DC228ABF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2423" y="3268898"/>
            <a:ext cx="4497453" cy="340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07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replication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&lt;term, index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cmd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。可互相比较偏序关系</a:t>
            </a:r>
            <a:endParaRPr lang="en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保证所有节点上拥有相同的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entry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数组来满足复制状态机特性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复制时不能乱序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0E63C88-2463-7F48-A62E-5D971F92F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366" y="3676392"/>
            <a:ext cx="2378517" cy="296839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91A241-A428-8941-85F6-B2BA0F6436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6233" y="3676392"/>
            <a:ext cx="3193066" cy="292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34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如何用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提交一个值？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982613"/>
            <a:ext cx="11969224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election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RequestVote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中携带的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作为逻辑时钟来确保新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至少和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一样大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RequestVote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中携带的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lastLogTerm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lastLogIndex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来保证新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拥有所有已提交的日志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Replication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AppendEntries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会无条件听从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，即用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发来的日志覆盖自己本地不一致的日志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只允许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当前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的日志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18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举例：正常情况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095703-F2DA-954C-9EEC-59A7FAC6E209}"/>
              </a:ext>
            </a:extLst>
          </p:cNvPr>
          <p:cNvSpPr/>
          <p:nvPr/>
        </p:nvSpPr>
        <p:spPr>
          <a:xfrm>
            <a:off x="222777" y="982613"/>
            <a:ext cx="1196922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同步到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即可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即使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宕机，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S4/S5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由于选举约束并不能当选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S2/S3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可以当选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77F9E6-FD61-2645-BA08-D2016EFE6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259" y="3787333"/>
            <a:ext cx="82296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7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举例：未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即宕机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095703-F2DA-954C-9EEC-59A7FAC6E209}"/>
              </a:ext>
            </a:extLst>
          </p:cNvPr>
          <p:cNvSpPr/>
          <p:nvPr/>
        </p:nvSpPr>
        <p:spPr>
          <a:xfrm>
            <a:off x="222777" y="982613"/>
            <a:ext cx="1207385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未同步到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即宕机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得到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S3/S4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支持当选为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同步到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S1/S2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被覆盖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(2,1)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064804-C7F9-A845-9590-90EE38A302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00637"/>
            <a:ext cx="12192000" cy="25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24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目录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DB357C-8E43-EB49-8095-1D941335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977900"/>
            <a:ext cx="8686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65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举例：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!=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095703-F2DA-954C-9EEC-59A7FAC6E209}"/>
              </a:ext>
            </a:extLst>
          </p:cNvPr>
          <p:cNvSpPr/>
          <p:nvPr/>
        </p:nvSpPr>
        <p:spPr>
          <a:xfrm>
            <a:off x="222776" y="982613"/>
            <a:ext cx="1196922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选择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在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未同步到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即宕机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S5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得到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S3/S4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支持当选为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，本地写入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后即宕机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再得到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S2/S3/S4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支持当选为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，将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复制到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，此时不能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。因为此时如果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一旦宕机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S5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依然能够当选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用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来覆盖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为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的值此时无法确定，只有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一条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(3,2)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的日志后才可以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(1,1)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，否则也可能最终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(2,1)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36A67DC-1182-184B-A364-24B75B258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955" y="4031268"/>
            <a:ext cx="107315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82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982613"/>
            <a:ext cx="11969224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Figure8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!=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committed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：只允许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当前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的日志（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no-op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日志（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liveness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：日志存在空洞，需要更复杂的恢复流程 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0439771-EE54-CF4E-A608-626788757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756" y="2211610"/>
            <a:ext cx="4514097" cy="464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F874B0-05D9-F54A-8F24-576A18D0D9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5853" y="2279056"/>
            <a:ext cx="6793370" cy="5954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C3F5B34-9881-054B-9DAC-3AE7789B5A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9237" y="4435501"/>
            <a:ext cx="4343553" cy="235582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BE37D0-E72A-D546-8872-2B4CB4F21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5853" y="2956076"/>
            <a:ext cx="6793370" cy="131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04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思考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6095703-F2DA-954C-9EEC-59A7FAC6E209}"/>
              </a:ext>
            </a:extLst>
          </p:cNvPr>
          <p:cNvSpPr/>
          <p:nvPr/>
        </p:nvSpPr>
        <p:spPr>
          <a:xfrm>
            <a:off x="222777" y="2090172"/>
            <a:ext cx="1196922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根据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定理，共识算法的活锁问题理论上无法彻底解决，工程上可以通过随机选举时间来缓解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对于共识单个值：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有可能会陷入死锁，而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对于共识一组值：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都不会死锁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338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5271196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4272582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1789070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约束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0176729-D0DD-3446-8F61-B159D3399E7B}"/>
              </a:ext>
            </a:extLst>
          </p:cNvPr>
          <p:cNvSpPr/>
          <p:nvPr/>
        </p:nvSpPr>
        <p:spPr>
          <a:xfrm>
            <a:off x="345607" y="1874728"/>
            <a:ext cx="1196922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Safety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一个值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只有被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的值才能被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Liveness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总有值最终被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如果一个值被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，最终一定能被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到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56960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角色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29CDD1-F7E2-834F-BF5A-267FCE877664}"/>
              </a:ext>
            </a:extLst>
          </p:cNvPr>
          <p:cNvSpPr/>
          <p:nvPr/>
        </p:nvSpPr>
        <p:spPr>
          <a:xfrm>
            <a:off x="521754" y="1246931"/>
            <a:ext cx="889520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主动：推动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去被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接受客户端请求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被动：处理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的请求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的状态和一些需要持久化的状态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想要知道最终被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Learners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被动：接受已经被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360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不可行方案：单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BAB311-4EF0-A743-84E3-1CED9991B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036" y="1113050"/>
            <a:ext cx="4343400" cy="5232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1468EBF-8C3A-9841-941E-98400165CF21}"/>
              </a:ext>
            </a:extLst>
          </p:cNvPr>
          <p:cNvSpPr/>
          <p:nvPr/>
        </p:nvSpPr>
        <p:spPr>
          <a:xfrm>
            <a:off x="521754" y="1246931"/>
            <a:ext cx="889520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最简单的方案：只有单个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问题：不能高可用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Quorum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当且仅当被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宕机，已经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依然可获得 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204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Vote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5F2384F-913B-D248-9DCE-FFB88F685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0425" y="2277906"/>
            <a:ext cx="8928100" cy="33655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A2092BD-FF1C-2A4E-88F9-2D8E82988EE1}"/>
              </a:ext>
            </a:extLst>
          </p:cNvPr>
          <p:cNvSpPr/>
          <p:nvPr/>
        </p:nvSpPr>
        <p:spPr>
          <a:xfrm>
            <a:off x="521754" y="1084910"/>
            <a:ext cx="9823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仅仅接受第一个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可能导致没有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289FD6-C2CA-3B42-9A19-D98991F602BD}"/>
              </a:ext>
            </a:extLst>
          </p:cNvPr>
          <p:cNvSpPr/>
          <p:nvPr/>
        </p:nvSpPr>
        <p:spPr>
          <a:xfrm>
            <a:off x="521753" y="5643406"/>
            <a:ext cx="102736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需要具备部分情况下接受多个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的能力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687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Conflicting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Choices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72C40-4890-B34A-B435-2EDBE0ADBB38}"/>
              </a:ext>
            </a:extLst>
          </p:cNvPr>
          <p:cNvSpPr/>
          <p:nvPr/>
        </p:nvSpPr>
        <p:spPr>
          <a:xfrm>
            <a:off x="521754" y="1105456"/>
            <a:ext cx="982324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如果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Acceptor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接受任何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的值？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导致多个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最终被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4F9E7C-BD64-914A-A145-17F0A062B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803" y="2059563"/>
            <a:ext cx="8712200" cy="38227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804AA1F-507D-8142-A1CA-567512085118}"/>
              </a:ext>
            </a:extLst>
          </p:cNvPr>
          <p:cNvSpPr/>
          <p:nvPr/>
        </p:nvSpPr>
        <p:spPr>
          <a:xfrm>
            <a:off x="521754" y="5903893"/>
            <a:ext cx="11406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一旦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，未来的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需要包含相同的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的区别！（可以把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拿出来重新提交）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870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Conflicting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Choices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72C40-4890-B34A-B435-2EDBE0ADBB38}"/>
              </a:ext>
            </a:extLst>
          </p:cNvPr>
          <p:cNvSpPr/>
          <p:nvPr/>
        </p:nvSpPr>
        <p:spPr>
          <a:xfrm>
            <a:off x="521753" y="1135514"/>
            <a:ext cx="114063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不需要去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，因为其还未被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S5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完成了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，所以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accept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请求需要被拒绝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04AA1F-507D-8142-A1CA-567512085118}"/>
              </a:ext>
            </a:extLst>
          </p:cNvPr>
          <p:cNvSpPr/>
          <p:nvPr/>
        </p:nvSpPr>
        <p:spPr>
          <a:xfrm>
            <a:off x="521753" y="6005106"/>
            <a:ext cx="114063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必须为 </a:t>
            </a:r>
            <a:r>
              <a:rPr lang="en-US" altLang="zh-CN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排序，拒绝老的请求</a:t>
            </a:r>
            <a:endParaRPr lang="en-US" altLang="zh-CN" sz="28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74F235-C0FE-0C49-AE3E-3EC2F87E2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7117" y="2322701"/>
            <a:ext cx="7894239" cy="339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0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5271196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共识算法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4272582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718264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C72C40-4890-B34A-B435-2EDBE0ADBB38}"/>
              </a:ext>
            </a:extLst>
          </p:cNvPr>
          <p:cNvSpPr/>
          <p:nvPr/>
        </p:nvSpPr>
        <p:spPr>
          <a:xfrm>
            <a:off x="521753" y="1135514"/>
            <a:ext cx="11406389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每一个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 number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 value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组成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可出现在多个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中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number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必须全局唯一且单调递增，越大优先级越高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FC5F63-7218-D846-A208-E8B4F1321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836" y="3502593"/>
            <a:ext cx="7699232" cy="32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7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的两阶段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8C3301-CF7B-604A-A21C-AE3CE1493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845" y="766676"/>
            <a:ext cx="7516034" cy="317623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70EE2EE-A980-664B-AD05-DC64739329BE}"/>
              </a:ext>
            </a:extLst>
          </p:cNvPr>
          <p:cNvSpPr/>
          <p:nvPr/>
        </p:nvSpPr>
        <p:spPr>
          <a:xfrm>
            <a:off x="392805" y="4060492"/>
            <a:ext cx="1140638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Phase1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可对照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共识单个值时的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RequestVote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，不过不需要选出一个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，而是在阻止老的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proposal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更小）提交的同时尝试获取已经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（判断是否满足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Phase2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可对照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共识单个值时的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AppendEntries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，由于对应位置可能已有值被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，所以可能失败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8727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算法流程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ACEC2D-B525-454F-A496-CD1310AE1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924" y="982613"/>
            <a:ext cx="8520152" cy="582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238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举例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93D6EE-9586-3D47-B472-C9037D537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9743" y="2471220"/>
            <a:ext cx="8397260" cy="40710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FC4587-571C-2543-A8B2-AB53AC8AE683}"/>
              </a:ext>
            </a:extLst>
          </p:cNvPr>
          <p:cNvSpPr/>
          <p:nvPr/>
        </p:nvSpPr>
        <p:spPr>
          <a:xfrm>
            <a:off x="521753" y="1135514"/>
            <a:ext cx="11670247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已经有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会发现该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并重新提交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2027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举例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C4587-571C-2543-A8B2-AB53AC8AE683}"/>
              </a:ext>
            </a:extLst>
          </p:cNvPr>
          <p:cNvSpPr/>
          <p:nvPr/>
        </p:nvSpPr>
        <p:spPr>
          <a:xfrm>
            <a:off x="521753" y="1135514"/>
            <a:ext cx="116702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之前的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没被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，但新的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发现了该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会重新提交该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两个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都会成功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9FE165-F67D-6549-A309-C8EB4B497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112921"/>
            <a:ext cx="10287000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54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举例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C4587-571C-2543-A8B2-AB53AC8AE683}"/>
              </a:ext>
            </a:extLst>
          </p:cNvPr>
          <p:cNvSpPr/>
          <p:nvPr/>
        </p:nvSpPr>
        <p:spPr>
          <a:xfrm>
            <a:off x="521753" y="1135514"/>
            <a:ext cx="1167024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之前的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没被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chosen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，新的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也没发现该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会提交其自己的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老的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proposer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会提交失败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9228C73-E99C-C548-ABCC-D85E29CFB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350" y="3250794"/>
            <a:ext cx="10147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866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FC4587-571C-2543-A8B2-AB53AC8AE683}"/>
              </a:ext>
            </a:extLst>
          </p:cNvPr>
          <p:cNvSpPr/>
          <p:nvPr/>
        </p:nvSpPr>
        <p:spPr>
          <a:xfrm>
            <a:off x="521753" y="1135514"/>
            <a:ext cx="11670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理论上：基于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实现一组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value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的提交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实践中：需要相比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Basic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做大量的优化，例如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batching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，减少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等。性能更好，正确性难以保证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感受：听说过，没见过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个人看法：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是一种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的实现方式，为了可理解性和可实践性增加了串行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的约束，但这些约束并不是实现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的充分条件，且在部分场景下限制了性能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06877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521753" y="1874728"/>
            <a:ext cx="11670247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2018 VLDB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PolarFS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提出了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 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的框架支持了乱序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2021 JOS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TLA+ for Parallel Raft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可实践性和可理解性较强，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的串行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约束被解除，正确性也相对容易保证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666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串行化的原因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385276" y="1659285"/>
            <a:ext cx="1167024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发送给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一个包含某些日志的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AppendEntries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一旦返回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Response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便隐含着某一个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之前的日志都已经持久化保存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了一条日志并广播给所有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时，隐含了该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之前的所有日志都已经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需要在保证正确性的基础上打破以上两点约束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81608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乱序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260876" y="1466677"/>
            <a:ext cx="11670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为了性能，日志复制时会使用多条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连接来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复制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，由于之前提到的隐含持久化语义，当包含更大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日志的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AppendEntries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先到达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时只能等待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，其打破了隐含持久化的语义，因而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可以无等待的去乱序持久化，持久化完即可返回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理论上可以减少每批写磁盘的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avg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从而降低延迟，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OLTP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场景靠打满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IOPS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来更好的利用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NVMe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等现代磁盘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008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共识算法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1457164" y="1260224"/>
            <a:ext cx="10311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如何保证用户数据不丢？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多副本冗余存储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如何保证多副本间的一致性？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=&gt;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共识算法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7C0F8B3-45D6-664F-A09D-E767F5E9F033}"/>
              </a:ext>
            </a:extLst>
          </p:cNvPr>
          <p:cNvGrpSpPr/>
          <p:nvPr/>
        </p:nvGrpSpPr>
        <p:grpSpPr>
          <a:xfrm>
            <a:off x="2165728" y="3256610"/>
            <a:ext cx="7658661" cy="2722203"/>
            <a:chOff x="3404419" y="3615026"/>
            <a:chExt cx="8364126" cy="2900172"/>
          </a:xfrm>
        </p:grpSpPr>
        <p:sp>
          <p:nvSpPr>
            <p:cNvPr id="6" name="AutoShape 18" descr="NewSQL...the new era of Relational Databases? | by Agile Lab | Medium"/>
            <p:cNvSpPr>
              <a:spLocks noChangeAspect="1" noChangeArrowheads="1"/>
            </p:cNvSpPr>
            <p:nvPr/>
          </p:nvSpPr>
          <p:spPr bwMode="auto">
            <a:xfrm>
              <a:off x="7189678" y="3762171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grpSp>
          <p:nvGrpSpPr>
            <p:cNvPr id="8" name="Group 193">
              <a:extLst>
                <a:ext uri="{FF2B5EF4-FFF2-40B4-BE49-F238E27FC236}">
                  <a16:creationId xmlns:a16="http://schemas.microsoft.com/office/drawing/2014/main" id="{3EEF8825-23A9-D34D-881C-319B33EC74CA}"/>
                </a:ext>
              </a:extLst>
            </p:cNvPr>
            <p:cNvGrpSpPr/>
            <p:nvPr/>
          </p:nvGrpSpPr>
          <p:grpSpPr>
            <a:xfrm>
              <a:off x="3404419" y="4610198"/>
              <a:ext cx="2286000" cy="1905000"/>
              <a:chOff x="533400" y="2133600"/>
              <a:chExt cx="2286000" cy="1905000"/>
            </a:xfrm>
          </p:grpSpPr>
          <p:sp>
            <p:nvSpPr>
              <p:cNvPr id="11" name="Rounded Rectangle 63">
                <a:extLst>
                  <a:ext uri="{FF2B5EF4-FFF2-40B4-BE49-F238E27FC236}">
                    <a16:creationId xmlns:a16="http://schemas.microsoft.com/office/drawing/2014/main" id="{4991DBB0-8B2D-FC4C-8EF8-5D2344B8AE1C}"/>
                  </a:ext>
                </a:extLst>
              </p:cNvPr>
              <p:cNvSpPr/>
              <p:nvPr/>
            </p:nvSpPr>
            <p:spPr>
              <a:xfrm>
                <a:off x="533400" y="2133600"/>
                <a:ext cx="2286000" cy="1905000"/>
              </a:xfrm>
              <a:prstGeom prst="roundRect">
                <a:avLst>
                  <a:gd name="adj" fmla="val 11074"/>
                </a:avLst>
              </a:prstGeom>
              <a:solidFill>
                <a:srgbClr val="E3EAF9"/>
              </a:solidFill>
              <a:ln>
                <a:solidFill>
                  <a:srgbClr val="4974CB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90">
                <a:extLst>
                  <a:ext uri="{FF2B5EF4-FFF2-40B4-BE49-F238E27FC236}">
                    <a16:creationId xmlns:a16="http://schemas.microsoft.com/office/drawing/2014/main" id="{5C73C67F-1950-5B4B-B31D-6BCE88FA96D2}"/>
                  </a:ext>
                </a:extLst>
              </p:cNvPr>
              <p:cNvGrpSpPr/>
              <p:nvPr/>
            </p:nvGrpSpPr>
            <p:grpSpPr>
              <a:xfrm>
                <a:off x="838200" y="3657600"/>
                <a:ext cx="1524000" cy="228600"/>
                <a:chOff x="1828800" y="3733800"/>
                <a:chExt cx="1524000" cy="228600"/>
              </a:xfrm>
            </p:grpSpPr>
            <p:sp>
              <p:nvSpPr>
                <p:cNvPr id="32" name="Rectangle 65">
                  <a:extLst>
                    <a:ext uri="{FF2B5EF4-FFF2-40B4-BE49-F238E27FC236}">
                      <a16:creationId xmlns:a16="http://schemas.microsoft.com/office/drawing/2014/main" id="{355018E3-1821-F44A-A80A-0310F40B3D38}"/>
                    </a:ext>
                  </a:extLst>
                </p:cNvPr>
                <p:cNvSpPr/>
                <p:nvPr/>
              </p:nvSpPr>
              <p:spPr>
                <a:xfrm>
                  <a:off x="1828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  <a:latin typeface="Arial" charset="0"/>
                    </a:rPr>
                    <a:t>add</a:t>
                  </a:r>
                </a:p>
              </p:txBody>
            </p:sp>
            <p:sp>
              <p:nvSpPr>
                <p:cNvPr id="33" name="Rectangle 66">
                  <a:extLst>
                    <a:ext uri="{FF2B5EF4-FFF2-40B4-BE49-F238E27FC236}">
                      <a16:creationId xmlns:a16="http://schemas.microsoft.com/office/drawing/2014/main" id="{0B24D4F2-580C-514C-A6F9-5E423B18604C}"/>
                    </a:ext>
                  </a:extLst>
                </p:cNvPr>
                <p:cNvSpPr/>
                <p:nvPr/>
              </p:nvSpPr>
              <p:spPr>
                <a:xfrm>
                  <a:off x="2209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jmp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34" name="Rectangle 67">
                  <a:extLst>
                    <a:ext uri="{FF2B5EF4-FFF2-40B4-BE49-F238E27FC236}">
                      <a16:creationId xmlns:a16="http://schemas.microsoft.com/office/drawing/2014/main" id="{02F40CD0-5A6F-4646-A47F-594440C390DE}"/>
                    </a:ext>
                  </a:extLst>
                </p:cNvPr>
                <p:cNvSpPr/>
                <p:nvPr/>
              </p:nvSpPr>
              <p:spPr>
                <a:xfrm>
                  <a:off x="2590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mov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35" name="Rectangle 68">
                  <a:extLst>
                    <a:ext uri="{FF2B5EF4-FFF2-40B4-BE49-F238E27FC236}">
                      <a16:creationId xmlns:a16="http://schemas.microsoft.com/office/drawing/2014/main" id="{610957DB-D05D-8A48-A60B-E228D48D3624}"/>
                    </a:ext>
                  </a:extLst>
                </p:cNvPr>
                <p:cNvSpPr/>
                <p:nvPr/>
              </p:nvSpPr>
              <p:spPr>
                <a:xfrm>
                  <a:off x="2971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shl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4" name="TextBox 69">
                <a:extLst>
                  <a:ext uri="{FF2B5EF4-FFF2-40B4-BE49-F238E27FC236}">
                    <a16:creationId xmlns:a16="http://schemas.microsoft.com/office/drawing/2014/main" id="{62822E93-17BE-A24B-811F-0AF0A5BB8115}"/>
                  </a:ext>
                </a:extLst>
              </p:cNvPr>
              <p:cNvSpPr txBox="1"/>
              <p:nvPr/>
            </p:nvSpPr>
            <p:spPr>
              <a:xfrm>
                <a:off x="1436694" y="3429000"/>
                <a:ext cx="3270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1" dirty="0"/>
                  <a:t>Log</a:t>
                </a:r>
              </a:p>
            </p:txBody>
          </p:sp>
          <p:grpSp>
            <p:nvGrpSpPr>
              <p:cNvPr id="15" name="Group 89">
                <a:extLst>
                  <a:ext uri="{FF2B5EF4-FFF2-40B4-BE49-F238E27FC236}">
                    <a16:creationId xmlns:a16="http://schemas.microsoft.com/office/drawing/2014/main" id="{E87D0111-3C11-4D4A-B7DA-4CE7FE2A613E}"/>
                  </a:ext>
                </a:extLst>
              </p:cNvPr>
              <p:cNvGrpSpPr/>
              <p:nvPr/>
            </p:nvGrpSpPr>
            <p:grpSpPr>
              <a:xfrm>
                <a:off x="1932167" y="2667000"/>
                <a:ext cx="658633" cy="609600"/>
                <a:chOff x="3075167" y="2286000"/>
                <a:chExt cx="658633" cy="609600"/>
              </a:xfrm>
            </p:grpSpPr>
            <p:sp>
              <p:nvSpPr>
                <p:cNvPr id="22" name="Oval 71">
                  <a:extLst>
                    <a:ext uri="{FF2B5EF4-FFF2-40B4-BE49-F238E27FC236}">
                      <a16:creationId xmlns:a16="http://schemas.microsoft.com/office/drawing/2014/main" id="{7901083F-DD63-0244-8C10-D87AA4229631}"/>
                    </a:ext>
                  </a:extLst>
                </p:cNvPr>
                <p:cNvSpPr/>
                <p:nvPr/>
              </p:nvSpPr>
              <p:spPr>
                <a:xfrm>
                  <a:off x="3322154" y="2401625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72">
                  <a:extLst>
                    <a:ext uri="{FF2B5EF4-FFF2-40B4-BE49-F238E27FC236}">
                      <a16:creationId xmlns:a16="http://schemas.microsoft.com/office/drawing/2014/main" id="{0D5F1028-E490-9E46-A583-F0AFAEE55E68}"/>
                    </a:ext>
                  </a:extLst>
                </p:cNvPr>
                <p:cNvSpPr/>
                <p:nvPr/>
              </p:nvSpPr>
              <p:spPr>
                <a:xfrm>
                  <a:off x="3569142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73">
                  <a:extLst>
                    <a:ext uri="{FF2B5EF4-FFF2-40B4-BE49-F238E27FC236}">
                      <a16:creationId xmlns:a16="http://schemas.microsoft.com/office/drawing/2014/main" id="{C2851AEE-7AB6-8B4F-9103-90A5E00D0584}"/>
                    </a:ext>
                  </a:extLst>
                </p:cNvPr>
                <p:cNvSpPr/>
                <p:nvPr/>
              </p:nvSpPr>
              <p:spPr>
                <a:xfrm>
                  <a:off x="3322154" y="2730942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74">
                  <a:extLst>
                    <a:ext uri="{FF2B5EF4-FFF2-40B4-BE49-F238E27FC236}">
                      <a16:creationId xmlns:a16="http://schemas.microsoft.com/office/drawing/2014/main" id="{38B41BEF-FD6F-524B-82E4-F7EEA476EA3B}"/>
                    </a:ext>
                  </a:extLst>
                </p:cNvPr>
                <p:cNvSpPr/>
                <p:nvPr/>
              </p:nvSpPr>
              <p:spPr>
                <a:xfrm>
                  <a:off x="3075167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 75">
                  <a:extLst>
                    <a:ext uri="{FF2B5EF4-FFF2-40B4-BE49-F238E27FC236}">
                      <a16:creationId xmlns:a16="http://schemas.microsoft.com/office/drawing/2014/main" id="{9205AEF1-F6D1-394C-BE1F-C27E3B812505}"/>
                    </a:ext>
                  </a:extLst>
                </p:cNvPr>
                <p:cNvSpPr/>
                <p:nvPr/>
              </p:nvSpPr>
              <p:spPr>
                <a:xfrm>
                  <a:off x="3492394" y="2479551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Freeform 76">
                  <a:extLst>
                    <a:ext uri="{FF2B5EF4-FFF2-40B4-BE49-F238E27FC236}">
                      <a16:creationId xmlns:a16="http://schemas.microsoft.com/office/drawing/2014/main" id="{4DB7DDDD-C845-C740-83B8-08C5AB2F1B51}"/>
                    </a:ext>
                  </a:extLst>
                </p:cNvPr>
                <p:cNvSpPr/>
                <p:nvPr/>
              </p:nvSpPr>
              <p:spPr>
                <a:xfrm rot="10800000">
                  <a:off x="3157496" y="2725143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77">
                  <a:extLst>
                    <a:ext uri="{FF2B5EF4-FFF2-40B4-BE49-F238E27FC236}">
                      <a16:creationId xmlns:a16="http://schemas.microsoft.com/office/drawing/2014/main" id="{81DD5B43-D613-A34D-9ECC-A233C8CD973C}"/>
                    </a:ext>
                  </a:extLst>
                </p:cNvPr>
                <p:cNvSpPr/>
                <p:nvPr/>
              </p:nvSpPr>
              <p:spPr>
                <a:xfrm flipH="1">
                  <a:off x="3158892" y="248395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Freeform 78">
                  <a:extLst>
                    <a:ext uri="{FF2B5EF4-FFF2-40B4-BE49-F238E27FC236}">
                      <a16:creationId xmlns:a16="http://schemas.microsoft.com/office/drawing/2014/main" id="{8D446D13-56C0-8F4C-90F3-54E56E531FB4}"/>
                    </a:ext>
                  </a:extLst>
                </p:cNvPr>
                <p:cNvSpPr/>
                <p:nvPr/>
              </p:nvSpPr>
              <p:spPr>
                <a:xfrm rot="10800000" flipH="1">
                  <a:off x="3488208" y="272514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 79">
                  <a:extLst>
                    <a:ext uri="{FF2B5EF4-FFF2-40B4-BE49-F238E27FC236}">
                      <a16:creationId xmlns:a16="http://schemas.microsoft.com/office/drawing/2014/main" id="{779D2D50-FB2E-594D-8DC9-F6B161D61BBC}"/>
                    </a:ext>
                  </a:extLst>
                </p:cNvPr>
                <p:cNvSpPr/>
                <p:nvPr/>
              </p:nvSpPr>
              <p:spPr>
                <a:xfrm>
                  <a:off x="3334455" y="2286000"/>
                  <a:ext cx="136991" cy="126788"/>
                </a:xfrm>
                <a:custGeom>
                  <a:avLst/>
                  <a:gdLst>
                    <a:gd name="connsiteX0" fmla="*/ 0 w 185980"/>
                    <a:gd name="connsiteY0" fmla="*/ 0 h 6711"/>
                    <a:gd name="connsiteX1" fmla="*/ 185980 w 185980"/>
                    <a:gd name="connsiteY1" fmla="*/ 0 h 6711"/>
                    <a:gd name="connsiteX0" fmla="*/ 2160 w 12160"/>
                    <a:gd name="connsiteY0" fmla="*/ 223289 h 223707"/>
                    <a:gd name="connsiteX1" fmla="*/ 12160 w 12160"/>
                    <a:gd name="connsiteY1" fmla="*/ 223289 h 223707"/>
                    <a:gd name="connsiteX0" fmla="*/ 1366 w 13800"/>
                    <a:gd name="connsiteY0" fmla="*/ 342290 h 342290"/>
                    <a:gd name="connsiteX1" fmla="*/ 11366 w 13800"/>
                    <a:gd name="connsiteY1" fmla="*/ 342290 h 342290"/>
                    <a:gd name="connsiteX0" fmla="*/ 1989 w 14293"/>
                    <a:gd name="connsiteY0" fmla="*/ 324153 h 324153"/>
                    <a:gd name="connsiteX1" fmla="*/ 11989 w 14293"/>
                    <a:gd name="connsiteY1" fmla="*/ 324153 h 324153"/>
                    <a:gd name="connsiteX0" fmla="*/ 2255 w 14511"/>
                    <a:gd name="connsiteY0" fmla="*/ 370090 h 370090"/>
                    <a:gd name="connsiteX1" fmla="*/ 12255 w 14511"/>
                    <a:gd name="connsiteY1" fmla="*/ 370090 h 370090"/>
                    <a:gd name="connsiteX0" fmla="*/ 2329 w 14189"/>
                    <a:gd name="connsiteY0" fmla="*/ 440603 h 440603"/>
                    <a:gd name="connsiteX1" fmla="*/ 12329 w 14189"/>
                    <a:gd name="connsiteY1" fmla="*/ 440603 h 440603"/>
                    <a:gd name="connsiteX0" fmla="*/ 2751 w 14550"/>
                    <a:gd name="connsiteY0" fmla="*/ 444918 h 444918"/>
                    <a:gd name="connsiteX1" fmla="*/ 12751 w 14550"/>
                    <a:gd name="connsiteY1" fmla="*/ 444918 h 444918"/>
                    <a:gd name="connsiteX0" fmla="*/ 2670 w 14857"/>
                    <a:gd name="connsiteY0" fmla="*/ 449265 h 449265"/>
                    <a:gd name="connsiteX1" fmla="*/ 12670 w 14857"/>
                    <a:gd name="connsiteY1" fmla="*/ 449265 h 449265"/>
                    <a:gd name="connsiteX0" fmla="*/ 2810 w 14974"/>
                    <a:gd name="connsiteY0" fmla="*/ 403354 h 403354"/>
                    <a:gd name="connsiteX1" fmla="*/ 12810 w 14974"/>
                    <a:gd name="connsiteY1" fmla="*/ 403354 h 403354"/>
                    <a:gd name="connsiteX0" fmla="*/ 2954 w 14489"/>
                    <a:gd name="connsiteY0" fmla="*/ 354005 h 354005"/>
                    <a:gd name="connsiteX1" fmla="*/ 12954 w 14489"/>
                    <a:gd name="connsiteY1" fmla="*/ 354005 h 354005"/>
                    <a:gd name="connsiteX0" fmla="*/ 1970 w 13635"/>
                    <a:gd name="connsiteY0" fmla="*/ 349722 h 349722"/>
                    <a:gd name="connsiteX1" fmla="*/ 11970 w 13635"/>
                    <a:gd name="connsiteY1" fmla="*/ 349722 h 3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635" h="349722">
                      <a:moveTo>
                        <a:pt x="1970" y="349722"/>
                      </a:moveTo>
                      <a:cubicBezTo>
                        <a:pt x="-7474" y="-103494"/>
                        <a:pt x="20582" y="-129473"/>
                        <a:pt x="11970" y="349722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1" name="Straight Connector 80">
                  <a:extLst>
                    <a:ext uri="{FF2B5EF4-FFF2-40B4-BE49-F238E27FC236}">
                      <a16:creationId xmlns:a16="http://schemas.microsoft.com/office/drawing/2014/main" id="{46799B43-5A29-EA45-AAB3-058075131150}"/>
                    </a:ext>
                  </a:extLst>
                </p:cNvPr>
                <p:cNvCxnSpPr>
                  <a:stCxn id="24" idx="0"/>
                  <a:endCxn id="22" idx="4"/>
                </p:cNvCxnSpPr>
                <p:nvPr/>
              </p:nvCxnSpPr>
              <p:spPr>
                <a:xfrm flipV="1">
                  <a:off x="3404484" y="2566284"/>
                  <a:ext cx="0" cy="164658"/>
                </a:xfrm>
                <a:prstGeom prst="line">
                  <a:avLst/>
                </a:pr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16" name="Group 88">
                <a:extLst>
                  <a:ext uri="{FF2B5EF4-FFF2-40B4-BE49-F238E27FC236}">
                    <a16:creationId xmlns:a16="http://schemas.microsoft.com/office/drawing/2014/main" id="{356744A0-BB5E-DF41-BAD7-28DD41508992}"/>
                  </a:ext>
                </a:extLst>
              </p:cNvPr>
              <p:cNvGrpSpPr/>
              <p:nvPr/>
            </p:nvGrpSpPr>
            <p:grpSpPr>
              <a:xfrm>
                <a:off x="901728" y="2667000"/>
                <a:ext cx="531549" cy="533400"/>
                <a:chOff x="2057400" y="2438400"/>
                <a:chExt cx="379678" cy="381000"/>
              </a:xfrm>
            </p:grpSpPr>
            <p:sp>
              <p:nvSpPr>
                <p:cNvPr id="19" name="AutoShape 568">
                  <a:extLst>
                    <a:ext uri="{FF2B5EF4-FFF2-40B4-BE49-F238E27FC236}">
                      <a16:creationId xmlns:a16="http://schemas.microsoft.com/office/drawing/2014/main" id="{E0645421-18B3-AA42-AB03-E62F5A17B4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7400" y="2438400"/>
                  <a:ext cx="379678" cy="379204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AutoShape 569">
                  <a:extLst>
                    <a:ext uri="{FF2B5EF4-FFF2-40B4-BE49-F238E27FC236}">
                      <a16:creationId xmlns:a16="http://schemas.microsoft.com/office/drawing/2014/main" id="{2255AD0C-0AA0-884A-8345-E07478A38D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7281778">
                  <a:off x="2057637" y="2439959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AutoShape 570">
                  <a:extLst>
                    <a:ext uri="{FF2B5EF4-FFF2-40B4-BE49-F238E27FC236}">
                      <a16:creationId xmlns:a16="http://schemas.microsoft.com/office/drawing/2014/main" id="{073FF89D-5523-DC45-82C3-4EF34F419F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395787">
                  <a:off x="2057637" y="2438163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TextBox 86">
                <a:extLst>
                  <a:ext uri="{FF2B5EF4-FFF2-40B4-BE49-F238E27FC236}">
                    <a16:creationId xmlns:a16="http://schemas.microsoft.com/office/drawing/2014/main" id="{9BC5145E-F8C7-3645-A456-6167C619BF7F}"/>
                  </a:ext>
                </a:extLst>
              </p:cNvPr>
              <p:cNvSpPr txBox="1"/>
              <p:nvPr/>
            </p:nvSpPr>
            <p:spPr>
              <a:xfrm>
                <a:off x="685800" y="2209800"/>
                <a:ext cx="96340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Consensus</a:t>
                </a:r>
                <a:br>
                  <a:rPr lang="en-US" sz="1400" b="1" dirty="0"/>
                </a:br>
                <a:r>
                  <a:rPr lang="en-US" sz="1400" b="1" dirty="0"/>
                  <a:t>Module</a:t>
                </a:r>
              </a:p>
            </p:txBody>
          </p:sp>
          <p:sp>
            <p:nvSpPr>
              <p:cNvPr id="18" name="TextBox 62">
                <a:extLst>
                  <a:ext uri="{FF2B5EF4-FFF2-40B4-BE49-F238E27FC236}">
                    <a16:creationId xmlns:a16="http://schemas.microsoft.com/office/drawing/2014/main" id="{D112B210-E6C8-914F-BF4F-9343DB9D66A9}"/>
                  </a:ext>
                </a:extLst>
              </p:cNvPr>
              <p:cNvSpPr txBox="1"/>
              <p:nvPr/>
            </p:nvSpPr>
            <p:spPr>
              <a:xfrm>
                <a:off x="1905000" y="2209800"/>
                <a:ext cx="7149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State</a:t>
                </a:r>
                <a:br>
                  <a:rPr lang="en-US" sz="1400" b="1" dirty="0"/>
                </a:br>
                <a:r>
                  <a:rPr lang="en-US" sz="1400" b="1" dirty="0"/>
                  <a:t>Machine</a:t>
                </a:r>
              </a:p>
            </p:txBody>
          </p:sp>
        </p:grpSp>
        <p:grpSp>
          <p:nvGrpSpPr>
            <p:cNvPr id="36" name="Group 194">
              <a:extLst>
                <a:ext uri="{FF2B5EF4-FFF2-40B4-BE49-F238E27FC236}">
                  <a16:creationId xmlns:a16="http://schemas.microsoft.com/office/drawing/2014/main" id="{CD04F29B-4F41-9A4B-8C11-5AC6780839A4}"/>
                </a:ext>
              </a:extLst>
            </p:cNvPr>
            <p:cNvGrpSpPr/>
            <p:nvPr/>
          </p:nvGrpSpPr>
          <p:grpSpPr>
            <a:xfrm>
              <a:off x="5842819" y="4610198"/>
              <a:ext cx="2286000" cy="1905000"/>
              <a:chOff x="533400" y="2133600"/>
              <a:chExt cx="2286000" cy="1905000"/>
            </a:xfrm>
          </p:grpSpPr>
          <p:sp>
            <p:nvSpPr>
              <p:cNvPr id="37" name="Rounded Rectangle 195">
                <a:extLst>
                  <a:ext uri="{FF2B5EF4-FFF2-40B4-BE49-F238E27FC236}">
                    <a16:creationId xmlns:a16="http://schemas.microsoft.com/office/drawing/2014/main" id="{5B5833E3-2785-6444-ACED-6D04D450CBCF}"/>
                  </a:ext>
                </a:extLst>
              </p:cNvPr>
              <p:cNvSpPr/>
              <p:nvPr/>
            </p:nvSpPr>
            <p:spPr>
              <a:xfrm>
                <a:off x="533400" y="2133600"/>
                <a:ext cx="2286000" cy="1905000"/>
              </a:xfrm>
              <a:prstGeom prst="roundRect">
                <a:avLst>
                  <a:gd name="adj" fmla="val 11074"/>
                </a:avLst>
              </a:prstGeom>
              <a:solidFill>
                <a:srgbClr val="E3EAF9"/>
              </a:solidFill>
              <a:ln>
                <a:solidFill>
                  <a:srgbClr val="4974CB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8" name="Group 196">
                <a:extLst>
                  <a:ext uri="{FF2B5EF4-FFF2-40B4-BE49-F238E27FC236}">
                    <a16:creationId xmlns:a16="http://schemas.microsoft.com/office/drawing/2014/main" id="{18E63A6E-39F5-754C-AA44-E1AA80EA9CB0}"/>
                  </a:ext>
                </a:extLst>
              </p:cNvPr>
              <p:cNvGrpSpPr/>
              <p:nvPr/>
            </p:nvGrpSpPr>
            <p:grpSpPr>
              <a:xfrm>
                <a:off x="838200" y="3657600"/>
                <a:ext cx="1524000" cy="228600"/>
                <a:chOff x="1828800" y="3733800"/>
                <a:chExt cx="1524000" cy="228600"/>
              </a:xfrm>
            </p:grpSpPr>
            <p:sp>
              <p:nvSpPr>
                <p:cNvPr id="57" name="Rectangle 215">
                  <a:extLst>
                    <a:ext uri="{FF2B5EF4-FFF2-40B4-BE49-F238E27FC236}">
                      <a16:creationId xmlns:a16="http://schemas.microsoft.com/office/drawing/2014/main" id="{C53876A2-992C-CD42-9F4A-E84EA593510E}"/>
                    </a:ext>
                  </a:extLst>
                </p:cNvPr>
                <p:cNvSpPr/>
                <p:nvPr/>
              </p:nvSpPr>
              <p:spPr>
                <a:xfrm>
                  <a:off x="1828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  <a:latin typeface="Arial" charset="0"/>
                    </a:rPr>
                    <a:t>add</a:t>
                  </a:r>
                </a:p>
              </p:txBody>
            </p:sp>
            <p:sp>
              <p:nvSpPr>
                <p:cNvPr id="58" name="Rectangle 216">
                  <a:extLst>
                    <a:ext uri="{FF2B5EF4-FFF2-40B4-BE49-F238E27FC236}">
                      <a16:creationId xmlns:a16="http://schemas.microsoft.com/office/drawing/2014/main" id="{6AF3AA8F-EBE8-D04E-A53E-2CDBDCAFC7BB}"/>
                    </a:ext>
                  </a:extLst>
                </p:cNvPr>
                <p:cNvSpPr/>
                <p:nvPr/>
              </p:nvSpPr>
              <p:spPr>
                <a:xfrm>
                  <a:off x="2209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jmp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59" name="Rectangle 217">
                  <a:extLst>
                    <a:ext uri="{FF2B5EF4-FFF2-40B4-BE49-F238E27FC236}">
                      <a16:creationId xmlns:a16="http://schemas.microsoft.com/office/drawing/2014/main" id="{B0DC64A9-6D90-6E47-8084-3D05E246A957}"/>
                    </a:ext>
                  </a:extLst>
                </p:cNvPr>
                <p:cNvSpPr/>
                <p:nvPr/>
              </p:nvSpPr>
              <p:spPr>
                <a:xfrm>
                  <a:off x="2590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mov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60" name="Rectangle 218">
                  <a:extLst>
                    <a:ext uri="{FF2B5EF4-FFF2-40B4-BE49-F238E27FC236}">
                      <a16:creationId xmlns:a16="http://schemas.microsoft.com/office/drawing/2014/main" id="{2BCED79F-829E-4D42-9DA2-403BEAF8C1C4}"/>
                    </a:ext>
                  </a:extLst>
                </p:cNvPr>
                <p:cNvSpPr/>
                <p:nvPr/>
              </p:nvSpPr>
              <p:spPr>
                <a:xfrm>
                  <a:off x="2971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shl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39" name="TextBox 197">
                <a:extLst>
                  <a:ext uri="{FF2B5EF4-FFF2-40B4-BE49-F238E27FC236}">
                    <a16:creationId xmlns:a16="http://schemas.microsoft.com/office/drawing/2014/main" id="{8E505EDA-B57F-474A-9BE0-7EE6F323F546}"/>
                  </a:ext>
                </a:extLst>
              </p:cNvPr>
              <p:cNvSpPr txBox="1"/>
              <p:nvPr/>
            </p:nvSpPr>
            <p:spPr>
              <a:xfrm>
                <a:off x="1436694" y="3429000"/>
                <a:ext cx="3270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1" dirty="0"/>
                  <a:t>Log</a:t>
                </a:r>
              </a:p>
            </p:txBody>
          </p:sp>
          <p:grpSp>
            <p:nvGrpSpPr>
              <p:cNvPr id="40" name="Group 198">
                <a:extLst>
                  <a:ext uri="{FF2B5EF4-FFF2-40B4-BE49-F238E27FC236}">
                    <a16:creationId xmlns:a16="http://schemas.microsoft.com/office/drawing/2014/main" id="{F882FCFB-36D9-6C47-B9C8-E03D0BF91542}"/>
                  </a:ext>
                </a:extLst>
              </p:cNvPr>
              <p:cNvGrpSpPr/>
              <p:nvPr/>
            </p:nvGrpSpPr>
            <p:grpSpPr>
              <a:xfrm>
                <a:off x="1932167" y="2667000"/>
                <a:ext cx="658633" cy="609600"/>
                <a:chOff x="3075167" y="2286000"/>
                <a:chExt cx="658633" cy="609600"/>
              </a:xfrm>
            </p:grpSpPr>
            <p:sp>
              <p:nvSpPr>
                <p:cNvPr id="47" name="Oval 205">
                  <a:extLst>
                    <a:ext uri="{FF2B5EF4-FFF2-40B4-BE49-F238E27FC236}">
                      <a16:creationId xmlns:a16="http://schemas.microsoft.com/office/drawing/2014/main" id="{3D70B839-0105-354C-A5BE-0CFFCD8E5F72}"/>
                    </a:ext>
                  </a:extLst>
                </p:cNvPr>
                <p:cNvSpPr/>
                <p:nvPr/>
              </p:nvSpPr>
              <p:spPr>
                <a:xfrm>
                  <a:off x="3322154" y="2401625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206">
                  <a:extLst>
                    <a:ext uri="{FF2B5EF4-FFF2-40B4-BE49-F238E27FC236}">
                      <a16:creationId xmlns:a16="http://schemas.microsoft.com/office/drawing/2014/main" id="{9ED7C8EC-A2D6-304B-9D57-DC01078B39A2}"/>
                    </a:ext>
                  </a:extLst>
                </p:cNvPr>
                <p:cNvSpPr/>
                <p:nvPr/>
              </p:nvSpPr>
              <p:spPr>
                <a:xfrm>
                  <a:off x="3569142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207">
                  <a:extLst>
                    <a:ext uri="{FF2B5EF4-FFF2-40B4-BE49-F238E27FC236}">
                      <a16:creationId xmlns:a16="http://schemas.microsoft.com/office/drawing/2014/main" id="{B74B6510-25C8-ED48-BB3E-EB85FA06FFE4}"/>
                    </a:ext>
                  </a:extLst>
                </p:cNvPr>
                <p:cNvSpPr/>
                <p:nvPr/>
              </p:nvSpPr>
              <p:spPr>
                <a:xfrm>
                  <a:off x="3322154" y="2730942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208">
                  <a:extLst>
                    <a:ext uri="{FF2B5EF4-FFF2-40B4-BE49-F238E27FC236}">
                      <a16:creationId xmlns:a16="http://schemas.microsoft.com/office/drawing/2014/main" id="{2A508333-2BCF-2249-8061-C8D2B61B9D9E}"/>
                    </a:ext>
                  </a:extLst>
                </p:cNvPr>
                <p:cNvSpPr/>
                <p:nvPr/>
              </p:nvSpPr>
              <p:spPr>
                <a:xfrm>
                  <a:off x="3075167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 209">
                  <a:extLst>
                    <a:ext uri="{FF2B5EF4-FFF2-40B4-BE49-F238E27FC236}">
                      <a16:creationId xmlns:a16="http://schemas.microsoft.com/office/drawing/2014/main" id="{8E14ED9A-5867-2E4C-9AED-15BAAF7562C4}"/>
                    </a:ext>
                  </a:extLst>
                </p:cNvPr>
                <p:cNvSpPr/>
                <p:nvPr/>
              </p:nvSpPr>
              <p:spPr>
                <a:xfrm>
                  <a:off x="3492394" y="2479551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Freeform 210">
                  <a:extLst>
                    <a:ext uri="{FF2B5EF4-FFF2-40B4-BE49-F238E27FC236}">
                      <a16:creationId xmlns:a16="http://schemas.microsoft.com/office/drawing/2014/main" id="{EEFF7D2E-CA98-D94E-8A96-8998EB464F0B}"/>
                    </a:ext>
                  </a:extLst>
                </p:cNvPr>
                <p:cNvSpPr/>
                <p:nvPr/>
              </p:nvSpPr>
              <p:spPr>
                <a:xfrm rot="10800000">
                  <a:off x="3157496" y="2725143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Freeform 211">
                  <a:extLst>
                    <a:ext uri="{FF2B5EF4-FFF2-40B4-BE49-F238E27FC236}">
                      <a16:creationId xmlns:a16="http://schemas.microsoft.com/office/drawing/2014/main" id="{83CBFBFF-FD85-3249-8E8D-C6C72AB1A195}"/>
                    </a:ext>
                  </a:extLst>
                </p:cNvPr>
                <p:cNvSpPr/>
                <p:nvPr/>
              </p:nvSpPr>
              <p:spPr>
                <a:xfrm flipH="1">
                  <a:off x="3158892" y="248395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Freeform 212">
                  <a:extLst>
                    <a:ext uri="{FF2B5EF4-FFF2-40B4-BE49-F238E27FC236}">
                      <a16:creationId xmlns:a16="http://schemas.microsoft.com/office/drawing/2014/main" id="{773438A1-BEA3-D24C-8A0E-4F9BA536DAA3}"/>
                    </a:ext>
                  </a:extLst>
                </p:cNvPr>
                <p:cNvSpPr/>
                <p:nvPr/>
              </p:nvSpPr>
              <p:spPr>
                <a:xfrm rot="10800000" flipH="1">
                  <a:off x="3488208" y="272514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Freeform 213">
                  <a:extLst>
                    <a:ext uri="{FF2B5EF4-FFF2-40B4-BE49-F238E27FC236}">
                      <a16:creationId xmlns:a16="http://schemas.microsoft.com/office/drawing/2014/main" id="{B7A4474F-3C02-9A4A-887E-8489AF0546EC}"/>
                    </a:ext>
                  </a:extLst>
                </p:cNvPr>
                <p:cNvSpPr/>
                <p:nvPr/>
              </p:nvSpPr>
              <p:spPr>
                <a:xfrm>
                  <a:off x="3334455" y="2286000"/>
                  <a:ext cx="136991" cy="126788"/>
                </a:xfrm>
                <a:custGeom>
                  <a:avLst/>
                  <a:gdLst>
                    <a:gd name="connsiteX0" fmla="*/ 0 w 185980"/>
                    <a:gd name="connsiteY0" fmla="*/ 0 h 6711"/>
                    <a:gd name="connsiteX1" fmla="*/ 185980 w 185980"/>
                    <a:gd name="connsiteY1" fmla="*/ 0 h 6711"/>
                    <a:gd name="connsiteX0" fmla="*/ 2160 w 12160"/>
                    <a:gd name="connsiteY0" fmla="*/ 223289 h 223707"/>
                    <a:gd name="connsiteX1" fmla="*/ 12160 w 12160"/>
                    <a:gd name="connsiteY1" fmla="*/ 223289 h 223707"/>
                    <a:gd name="connsiteX0" fmla="*/ 1366 w 13800"/>
                    <a:gd name="connsiteY0" fmla="*/ 342290 h 342290"/>
                    <a:gd name="connsiteX1" fmla="*/ 11366 w 13800"/>
                    <a:gd name="connsiteY1" fmla="*/ 342290 h 342290"/>
                    <a:gd name="connsiteX0" fmla="*/ 1989 w 14293"/>
                    <a:gd name="connsiteY0" fmla="*/ 324153 h 324153"/>
                    <a:gd name="connsiteX1" fmla="*/ 11989 w 14293"/>
                    <a:gd name="connsiteY1" fmla="*/ 324153 h 324153"/>
                    <a:gd name="connsiteX0" fmla="*/ 2255 w 14511"/>
                    <a:gd name="connsiteY0" fmla="*/ 370090 h 370090"/>
                    <a:gd name="connsiteX1" fmla="*/ 12255 w 14511"/>
                    <a:gd name="connsiteY1" fmla="*/ 370090 h 370090"/>
                    <a:gd name="connsiteX0" fmla="*/ 2329 w 14189"/>
                    <a:gd name="connsiteY0" fmla="*/ 440603 h 440603"/>
                    <a:gd name="connsiteX1" fmla="*/ 12329 w 14189"/>
                    <a:gd name="connsiteY1" fmla="*/ 440603 h 440603"/>
                    <a:gd name="connsiteX0" fmla="*/ 2751 w 14550"/>
                    <a:gd name="connsiteY0" fmla="*/ 444918 h 444918"/>
                    <a:gd name="connsiteX1" fmla="*/ 12751 w 14550"/>
                    <a:gd name="connsiteY1" fmla="*/ 444918 h 444918"/>
                    <a:gd name="connsiteX0" fmla="*/ 2670 w 14857"/>
                    <a:gd name="connsiteY0" fmla="*/ 449265 h 449265"/>
                    <a:gd name="connsiteX1" fmla="*/ 12670 w 14857"/>
                    <a:gd name="connsiteY1" fmla="*/ 449265 h 449265"/>
                    <a:gd name="connsiteX0" fmla="*/ 2810 w 14974"/>
                    <a:gd name="connsiteY0" fmla="*/ 403354 h 403354"/>
                    <a:gd name="connsiteX1" fmla="*/ 12810 w 14974"/>
                    <a:gd name="connsiteY1" fmla="*/ 403354 h 403354"/>
                    <a:gd name="connsiteX0" fmla="*/ 2954 w 14489"/>
                    <a:gd name="connsiteY0" fmla="*/ 354005 h 354005"/>
                    <a:gd name="connsiteX1" fmla="*/ 12954 w 14489"/>
                    <a:gd name="connsiteY1" fmla="*/ 354005 h 354005"/>
                    <a:gd name="connsiteX0" fmla="*/ 1970 w 13635"/>
                    <a:gd name="connsiteY0" fmla="*/ 349722 h 349722"/>
                    <a:gd name="connsiteX1" fmla="*/ 11970 w 13635"/>
                    <a:gd name="connsiteY1" fmla="*/ 349722 h 3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635" h="349722">
                      <a:moveTo>
                        <a:pt x="1970" y="349722"/>
                      </a:moveTo>
                      <a:cubicBezTo>
                        <a:pt x="-7474" y="-103494"/>
                        <a:pt x="20582" y="-129473"/>
                        <a:pt x="11970" y="349722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" name="Straight Connector 214">
                  <a:extLst>
                    <a:ext uri="{FF2B5EF4-FFF2-40B4-BE49-F238E27FC236}">
                      <a16:creationId xmlns:a16="http://schemas.microsoft.com/office/drawing/2014/main" id="{033E2304-3FF1-8742-9A99-F9382D314DAB}"/>
                    </a:ext>
                  </a:extLst>
                </p:cNvPr>
                <p:cNvCxnSpPr>
                  <a:stCxn id="49" idx="0"/>
                  <a:endCxn id="47" idx="4"/>
                </p:cNvCxnSpPr>
                <p:nvPr/>
              </p:nvCxnSpPr>
              <p:spPr>
                <a:xfrm flipV="1">
                  <a:off x="3404484" y="2566284"/>
                  <a:ext cx="0" cy="164658"/>
                </a:xfrm>
                <a:prstGeom prst="line">
                  <a:avLst/>
                </a:pr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41" name="Group 199">
                <a:extLst>
                  <a:ext uri="{FF2B5EF4-FFF2-40B4-BE49-F238E27FC236}">
                    <a16:creationId xmlns:a16="http://schemas.microsoft.com/office/drawing/2014/main" id="{AD6B0A83-CB4D-8A40-96A2-8F568C11CF9F}"/>
                  </a:ext>
                </a:extLst>
              </p:cNvPr>
              <p:cNvGrpSpPr/>
              <p:nvPr/>
            </p:nvGrpSpPr>
            <p:grpSpPr>
              <a:xfrm>
                <a:off x="901728" y="2667000"/>
                <a:ext cx="531549" cy="533400"/>
                <a:chOff x="2057400" y="2438400"/>
                <a:chExt cx="379678" cy="381000"/>
              </a:xfrm>
            </p:grpSpPr>
            <p:sp>
              <p:nvSpPr>
                <p:cNvPr id="44" name="AutoShape 568">
                  <a:extLst>
                    <a:ext uri="{FF2B5EF4-FFF2-40B4-BE49-F238E27FC236}">
                      <a16:creationId xmlns:a16="http://schemas.microsoft.com/office/drawing/2014/main" id="{D08546ED-432A-074A-A2E1-755256AC96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7400" y="2438400"/>
                  <a:ext cx="379678" cy="379204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AutoShape 569">
                  <a:extLst>
                    <a:ext uri="{FF2B5EF4-FFF2-40B4-BE49-F238E27FC236}">
                      <a16:creationId xmlns:a16="http://schemas.microsoft.com/office/drawing/2014/main" id="{72EAC98D-3DC4-2F44-B8FC-10FA08566C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7281778">
                  <a:off x="2057637" y="2439959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AutoShape 570">
                  <a:extLst>
                    <a:ext uri="{FF2B5EF4-FFF2-40B4-BE49-F238E27FC236}">
                      <a16:creationId xmlns:a16="http://schemas.microsoft.com/office/drawing/2014/main" id="{EC75B277-914C-384F-B36C-454417AA13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395787">
                  <a:off x="2057637" y="2438163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42" name="TextBox 200">
                <a:extLst>
                  <a:ext uri="{FF2B5EF4-FFF2-40B4-BE49-F238E27FC236}">
                    <a16:creationId xmlns:a16="http://schemas.microsoft.com/office/drawing/2014/main" id="{8B56705C-00DA-F545-A5D9-E58997E1E4FE}"/>
                  </a:ext>
                </a:extLst>
              </p:cNvPr>
              <p:cNvSpPr txBox="1"/>
              <p:nvPr/>
            </p:nvSpPr>
            <p:spPr>
              <a:xfrm>
                <a:off x="685800" y="2209800"/>
                <a:ext cx="96340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Consensus</a:t>
                </a:r>
                <a:br>
                  <a:rPr lang="en-US" sz="1400" b="1" dirty="0"/>
                </a:br>
                <a:r>
                  <a:rPr lang="en-US" sz="1400" b="1" dirty="0"/>
                  <a:t>Module</a:t>
                </a:r>
              </a:p>
            </p:txBody>
          </p:sp>
          <p:sp>
            <p:nvSpPr>
              <p:cNvPr id="43" name="TextBox 201">
                <a:extLst>
                  <a:ext uri="{FF2B5EF4-FFF2-40B4-BE49-F238E27FC236}">
                    <a16:creationId xmlns:a16="http://schemas.microsoft.com/office/drawing/2014/main" id="{3E00CC6C-AA81-B849-9540-C83CDDFC5662}"/>
                  </a:ext>
                </a:extLst>
              </p:cNvPr>
              <p:cNvSpPr txBox="1"/>
              <p:nvPr/>
            </p:nvSpPr>
            <p:spPr>
              <a:xfrm>
                <a:off x="1905000" y="2209800"/>
                <a:ext cx="7149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State</a:t>
                </a:r>
                <a:br>
                  <a:rPr lang="en-US" sz="1400" b="1" dirty="0"/>
                </a:br>
                <a:r>
                  <a:rPr lang="en-US" sz="1400" b="1" dirty="0"/>
                  <a:t>Machine</a:t>
                </a:r>
              </a:p>
            </p:txBody>
          </p:sp>
        </p:grpSp>
        <p:grpSp>
          <p:nvGrpSpPr>
            <p:cNvPr id="61" name="Group 219">
              <a:extLst>
                <a:ext uri="{FF2B5EF4-FFF2-40B4-BE49-F238E27FC236}">
                  <a16:creationId xmlns:a16="http://schemas.microsoft.com/office/drawing/2014/main" id="{22E2FA7E-CA89-B748-BA97-93715B16B354}"/>
                </a:ext>
              </a:extLst>
            </p:cNvPr>
            <p:cNvGrpSpPr/>
            <p:nvPr/>
          </p:nvGrpSpPr>
          <p:grpSpPr>
            <a:xfrm>
              <a:off x="8281219" y="4610198"/>
              <a:ext cx="2286000" cy="1905000"/>
              <a:chOff x="533400" y="2133600"/>
              <a:chExt cx="2286000" cy="1905000"/>
            </a:xfrm>
          </p:grpSpPr>
          <p:sp>
            <p:nvSpPr>
              <p:cNvPr id="62" name="Rounded Rectangle 220">
                <a:extLst>
                  <a:ext uri="{FF2B5EF4-FFF2-40B4-BE49-F238E27FC236}">
                    <a16:creationId xmlns:a16="http://schemas.microsoft.com/office/drawing/2014/main" id="{B6FDE264-0DB8-0F41-9159-E220604E8F3C}"/>
                  </a:ext>
                </a:extLst>
              </p:cNvPr>
              <p:cNvSpPr/>
              <p:nvPr/>
            </p:nvSpPr>
            <p:spPr>
              <a:xfrm>
                <a:off x="533400" y="2133600"/>
                <a:ext cx="2286000" cy="1905000"/>
              </a:xfrm>
              <a:prstGeom prst="roundRect">
                <a:avLst>
                  <a:gd name="adj" fmla="val 11074"/>
                </a:avLst>
              </a:prstGeom>
              <a:solidFill>
                <a:srgbClr val="E3EAF9"/>
              </a:solidFill>
              <a:ln>
                <a:solidFill>
                  <a:srgbClr val="4974CB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3" name="Group 221">
                <a:extLst>
                  <a:ext uri="{FF2B5EF4-FFF2-40B4-BE49-F238E27FC236}">
                    <a16:creationId xmlns:a16="http://schemas.microsoft.com/office/drawing/2014/main" id="{C45FF93C-3E9D-5D47-8F30-A188BD2F2C2A}"/>
                  </a:ext>
                </a:extLst>
              </p:cNvPr>
              <p:cNvGrpSpPr/>
              <p:nvPr/>
            </p:nvGrpSpPr>
            <p:grpSpPr>
              <a:xfrm>
                <a:off x="838200" y="3657600"/>
                <a:ext cx="1524000" cy="228600"/>
                <a:chOff x="1828800" y="3733800"/>
                <a:chExt cx="1524000" cy="228600"/>
              </a:xfrm>
            </p:grpSpPr>
            <p:sp>
              <p:nvSpPr>
                <p:cNvPr id="82" name="Rectangle 240">
                  <a:extLst>
                    <a:ext uri="{FF2B5EF4-FFF2-40B4-BE49-F238E27FC236}">
                      <a16:creationId xmlns:a16="http://schemas.microsoft.com/office/drawing/2014/main" id="{9763EEDC-F4D1-7A48-9681-091C4A6EFF76}"/>
                    </a:ext>
                  </a:extLst>
                </p:cNvPr>
                <p:cNvSpPr/>
                <p:nvPr/>
              </p:nvSpPr>
              <p:spPr>
                <a:xfrm>
                  <a:off x="1828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>
                      <a:solidFill>
                        <a:schemeClr val="tx1"/>
                      </a:solidFill>
                      <a:latin typeface="Arial" charset="0"/>
                    </a:rPr>
                    <a:t>add</a:t>
                  </a:r>
                </a:p>
              </p:txBody>
            </p:sp>
            <p:sp>
              <p:nvSpPr>
                <p:cNvPr id="83" name="Rectangle 241">
                  <a:extLst>
                    <a:ext uri="{FF2B5EF4-FFF2-40B4-BE49-F238E27FC236}">
                      <a16:creationId xmlns:a16="http://schemas.microsoft.com/office/drawing/2014/main" id="{8BCAD7C3-B0CC-FF42-AA1F-44C046E98D19}"/>
                    </a:ext>
                  </a:extLst>
                </p:cNvPr>
                <p:cNvSpPr/>
                <p:nvPr/>
              </p:nvSpPr>
              <p:spPr>
                <a:xfrm>
                  <a:off x="2209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jmp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84" name="Rectangle 242">
                  <a:extLst>
                    <a:ext uri="{FF2B5EF4-FFF2-40B4-BE49-F238E27FC236}">
                      <a16:creationId xmlns:a16="http://schemas.microsoft.com/office/drawing/2014/main" id="{FA48A434-439B-F64F-80F2-C3B743B3B9C6}"/>
                    </a:ext>
                  </a:extLst>
                </p:cNvPr>
                <p:cNvSpPr/>
                <p:nvPr/>
              </p:nvSpPr>
              <p:spPr>
                <a:xfrm>
                  <a:off x="2590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mov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  <p:sp>
              <p:nvSpPr>
                <p:cNvPr id="85" name="Rectangle 243">
                  <a:extLst>
                    <a:ext uri="{FF2B5EF4-FFF2-40B4-BE49-F238E27FC236}">
                      <a16:creationId xmlns:a16="http://schemas.microsoft.com/office/drawing/2014/main" id="{5CC860D3-D78F-424E-AF0C-51F43EB0339A}"/>
                    </a:ext>
                  </a:extLst>
                </p:cNvPr>
                <p:cNvSpPr/>
                <p:nvPr/>
              </p:nvSpPr>
              <p:spPr>
                <a:xfrm>
                  <a:off x="2971800" y="3733800"/>
                  <a:ext cx="381000" cy="228600"/>
                </a:xfrm>
                <a:prstGeom prst="rect">
                  <a:avLst/>
                </a:prstGeom>
                <a:solidFill>
                  <a:srgbClr val="EDFFED"/>
                </a:solidFill>
                <a:ln w="12700" algn="ctr">
                  <a:solidFill>
                    <a:srgbClr val="43A343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r>
                    <a:rPr lang="en-US" sz="1400" dirty="0" err="1">
                      <a:solidFill>
                        <a:schemeClr val="tx1"/>
                      </a:solidFill>
                      <a:latin typeface="Arial" charset="0"/>
                    </a:rPr>
                    <a:t>shl</a:t>
                  </a:r>
                  <a:endParaRPr lang="en-US" sz="1400" dirty="0">
                    <a:solidFill>
                      <a:schemeClr val="tx1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64" name="TextBox 222">
                <a:extLst>
                  <a:ext uri="{FF2B5EF4-FFF2-40B4-BE49-F238E27FC236}">
                    <a16:creationId xmlns:a16="http://schemas.microsoft.com/office/drawing/2014/main" id="{E5989C33-6490-9247-92B6-54672E73E614}"/>
                  </a:ext>
                </a:extLst>
              </p:cNvPr>
              <p:cNvSpPr txBox="1"/>
              <p:nvPr/>
            </p:nvSpPr>
            <p:spPr>
              <a:xfrm>
                <a:off x="1436694" y="3429000"/>
                <a:ext cx="3270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400" b="1" dirty="0"/>
                  <a:t>Log</a:t>
                </a:r>
              </a:p>
            </p:txBody>
          </p:sp>
          <p:grpSp>
            <p:nvGrpSpPr>
              <p:cNvPr id="65" name="Group 223">
                <a:extLst>
                  <a:ext uri="{FF2B5EF4-FFF2-40B4-BE49-F238E27FC236}">
                    <a16:creationId xmlns:a16="http://schemas.microsoft.com/office/drawing/2014/main" id="{6E5D4A73-D099-D746-95B2-26BDCB4D8157}"/>
                  </a:ext>
                </a:extLst>
              </p:cNvPr>
              <p:cNvGrpSpPr/>
              <p:nvPr/>
            </p:nvGrpSpPr>
            <p:grpSpPr>
              <a:xfrm>
                <a:off x="1932167" y="2667000"/>
                <a:ext cx="658633" cy="609600"/>
                <a:chOff x="3075167" y="2286000"/>
                <a:chExt cx="658633" cy="609600"/>
              </a:xfrm>
            </p:grpSpPr>
            <p:sp>
              <p:nvSpPr>
                <p:cNvPr id="72" name="Oval 230">
                  <a:extLst>
                    <a:ext uri="{FF2B5EF4-FFF2-40B4-BE49-F238E27FC236}">
                      <a16:creationId xmlns:a16="http://schemas.microsoft.com/office/drawing/2014/main" id="{90462A2B-2B16-784B-8F0E-88B0301CC053}"/>
                    </a:ext>
                  </a:extLst>
                </p:cNvPr>
                <p:cNvSpPr/>
                <p:nvPr/>
              </p:nvSpPr>
              <p:spPr>
                <a:xfrm>
                  <a:off x="3322154" y="2401625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231">
                  <a:extLst>
                    <a:ext uri="{FF2B5EF4-FFF2-40B4-BE49-F238E27FC236}">
                      <a16:creationId xmlns:a16="http://schemas.microsoft.com/office/drawing/2014/main" id="{99004A3A-2557-C64E-AE9C-99F24DE310A6}"/>
                    </a:ext>
                  </a:extLst>
                </p:cNvPr>
                <p:cNvSpPr/>
                <p:nvPr/>
              </p:nvSpPr>
              <p:spPr>
                <a:xfrm>
                  <a:off x="3569142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232">
                  <a:extLst>
                    <a:ext uri="{FF2B5EF4-FFF2-40B4-BE49-F238E27FC236}">
                      <a16:creationId xmlns:a16="http://schemas.microsoft.com/office/drawing/2014/main" id="{FA829F9A-87D4-984F-9E3C-44D61FAAB0C7}"/>
                    </a:ext>
                  </a:extLst>
                </p:cNvPr>
                <p:cNvSpPr/>
                <p:nvPr/>
              </p:nvSpPr>
              <p:spPr>
                <a:xfrm>
                  <a:off x="3322154" y="2730942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Oval 233">
                  <a:extLst>
                    <a:ext uri="{FF2B5EF4-FFF2-40B4-BE49-F238E27FC236}">
                      <a16:creationId xmlns:a16="http://schemas.microsoft.com/office/drawing/2014/main" id="{99C1F1DD-F562-C644-8B28-E944CF358A80}"/>
                    </a:ext>
                  </a:extLst>
                </p:cNvPr>
                <p:cNvSpPr/>
                <p:nvPr/>
              </p:nvSpPr>
              <p:spPr>
                <a:xfrm>
                  <a:off x="3075167" y="2566284"/>
                  <a:ext cx="164658" cy="164658"/>
                </a:xfrm>
                <a:prstGeom prst="ellipse">
                  <a:avLst/>
                </a:prstGeom>
                <a:solidFill>
                  <a:srgbClr val="F3DCC4"/>
                </a:solidFill>
                <a:ln w="19050">
                  <a:solidFill>
                    <a:srgbClr val="B26B24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Freeform 234">
                  <a:extLst>
                    <a:ext uri="{FF2B5EF4-FFF2-40B4-BE49-F238E27FC236}">
                      <a16:creationId xmlns:a16="http://schemas.microsoft.com/office/drawing/2014/main" id="{5E4BC32E-89C3-0B45-84F3-8E560A2598A7}"/>
                    </a:ext>
                  </a:extLst>
                </p:cNvPr>
                <p:cNvSpPr/>
                <p:nvPr/>
              </p:nvSpPr>
              <p:spPr>
                <a:xfrm>
                  <a:off x="3492394" y="2479551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7" name="Freeform 235">
                  <a:extLst>
                    <a:ext uri="{FF2B5EF4-FFF2-40B4-BE49-F238E27FC236}">
                      <a16:creationId xmlns:a16="http://schemas.microsoft.com/office/drawing/2014/main" id="{EEB008B7-EB56-3248-83A0-B2F4989B1E34}"/>
                    </a:ext>
                  </a:extLst>
                </p:cNvPr>
                <p:cNvSpPr/>
                <p:nvPr/>
              </p:nvSpPr>
              <p:spPr>
                <a:xfrm rot="10800000">
                  <a:off x="3157496" y="2725143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" name="Freeform 236">
                  <a:extLst>
                    <a:ext uri="{FF2B5EF4-FFF2-40B4-BE49-F238E27FC236}">
                      <a16:creationId xmlns:a16="http://schemas.microsoft.com/office/drawing/2014/main" id="{1CC396E2-9531-9E44-9889-60121DCB2513}"/>
                    </a:ext>
                  </a:extLst>
                </p:cNvPr>
                <p:cNvSpPr/>
                <p:nvPr/>
              </p:nvSpPr>
              <p:spPr>
                <a:xfrm flipH="1">
                  <a:off x="3158892" y="248395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Freeform 237">
                  <a:extLst>
                    <a:ext uri="{FF2B5EF4-FFF2-40B4-BE49-F238E27FC236}">
                      <a16:creationId xmlns:a16="http://schemas.microsoft.com/office/drawing/2014/main" id="{7A747FBA-2A75-0849-8A04-59828D1C5332}"/>
                    </a:ext>
                  </a:extLst>
                </p:cNvPr>
                <p:cNvSpPr/>
                <p:nvPr/>
              </p:nvSpPr>
              <p:spPr>
                <a:xfrm rot="10800000" flipH="1">
                  <a:off x="3488208" y="2725144"/>
                  <a:ext cx="163263" cy="88127"/>
                </a:xfrm>
                <a:custGeom>
                  <a:avLst/>
                  <a:gdLst>
                    <a:gd name="connsiteX0" fmla="*/ 0 w 302217"/>
                    <a:gd name="connsiteY0" fmla="*/ 0 h 162791"/>
                    <a:gd name="connsiteX1" fmla="*/ 302217 w 302217"/>
                    <a:gd name="connsiteY1" fmla="*/ 162732 h 162791"/>
                    <a:gd name="connsiteX0" fmla="*/ 0 w 302217"/>
                    <a:gd name="connsiteY0" fmla="*/ 23898 h 186630"/>
                    <a:gd name="connsiteX1" fmla="*/ 302217 w 302217"/>
                    <a:gd name="connsiteY1" fmla="*/ 186630 h 186630"/>
                    <a:gd name="connsiteX0" fmla="*/ 0 w 321571"/>
                    <a:gd name="connsiteY0" fmla="*/ 44231 h 206963"/>
                    <a:gd name="connsiteX1" fmla="*/ 302217 w 321571"/>
                    <a:gd name="connsiteY1" fmla="*/ 206963 h 206963"/>
                    <a:gd name="connsiteX0" fmla="*/ 0 w 321571"/>
                    <a:gd name="connsiteY0" fmla="*/ 0 h 162732"/>
                    <a:gd name="connsiteX1" fmla="*/ 302217 w 321571"/>
                    <a:gd name="connsiteY1" fmla="*/ 162732 h 162732"/>
                    <a:gd name="connsiteX0" fmla="*/ 0 w 302217"/>
                    <a:gd name="connsiteY0" fmla="*/ 2667 h 165399"/>
                    <a:gd name="connsiteX1" fmla="*/ 302217 w 302217"/>
                    <a:gd name="connsiteY1" fmla="*/ 165399 h 165399"/>
                    <a:gd name="connsiteX0" fmla="*/ 0 w 302217"/>
                    <a:gd name="connsiteY0" fmla="*/ 0 h 162732"/>
                    <a:gd name="connsiteX1" fmla="*/ 302217 w 302217"/>
                    <a:gd name="connsiteY1" fmla="*/ 162732 h 162732"/>
                    <a:gd name="connsiteX0" fmla="*/ 0 w 302217"/>
                    <a:gd name="connsiteY0" fmla="*/ 401 h 163133"/>
                    <a:gd name="connsiteX1" fmla="*/ 302217 w 302217"/>
                    <a:gd name="connsiteY1" fmla="*/ 163133 h 163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02217" h="163133">
                      <a:moveTo>
                        <a:pt x="0" y="401"/>
                      </a:moveTo>
                      <a:cubicBezTo>
                        <a:pt x="190500" y="-2182"/>
                        <a:pt x="295760" y="2984"/>
                        <a:pt x="302217" y="163133"/>
                      </a:cubicBezTo>
                    </a:path>
                  </a:pathLst>
                </a:custGeom>
                <a:noFill/>
                <a:ln w="19050">
                  <a:headEnd type="triangle" w="sm" len="med"/>
                  <a:tailEnd type="non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Freeform 238">
                  <a:extLst>
                    <a:ext uri="{FF2B5EF4-FFF2-40B4-BE49-F238E27FC236}">
                      <a16:creationId xmlns:a16="http://schemas.microsoft.com/office/drawing/2014/main" id="{547F67F9-D5AF-F942-B903-3EB4EC5F881E}"/>
                    </a:ext>
                  </a:extLst>
                </p:cNvPr>
                <p:cNvSpPr/>
                <p:nvPr/>
              </p:nvSpPr>
              <p:spPr>
                <a:xfrm>
                  <a:off x="3334455" y="2286000"/>
                  <a:ext cx="136991" cy="126788"/>
                </a:xfrm>
                <a:custGeom>
                  <a:avLst/>
                  <a:gdLst>
                    <a:gd name="connsiteX0" fmla="*/ 0 w 185980"/>
                    <a:gd name="connsiteY0" fmla="*/ 0 h 6711"/>
                    <a:gd name="connsiteX1" fmla="*/ 185980 w 185980"/>
                    <a:gd name="connsiteY1" fmla="*/ 0 h 6711"/>
                    <a:gd name="connsiteX0" fmla="*/ 2160 w 12160"/>
                    <a:gd name="connsiteY0" fmla="*/ 223289 h 223707"/>
                    <a:gd name="connsiteX1" fmla="*/ 12160 w 12160"/>
                    <a:gd name="connsiteY1" fmla="*/ 223289 h 223707"/>
                    <a:gd name="connsiteX0" fmla="*/ 1366 w 13800"/>
                    <a:gd name="connsiteY0" fmla="*/ 342290 h 342290"/>
                    <a:gd name="connsiteX1" fmla="*/ 11366 w 13800"/>
                    <a:gd name="connsiteY1" fmla="*/ 342290 h 342290"/>
                    <a:gd name="connsiteX0" fmla="*/ 1989 w 14293"/>
                    <a:gd name="connsiteY0" fmla="*/ 324153 h 324153"/>
                    <a:gd name="connsiteX1" fmla="*/ 11989 w 14293"/>
                    <a:gd name="connsiteY1" fmla="*/ 324153 h 324153"/>
                    <a:gd name="connsiteX0" fmla="*/ 2255 w 14511"/>
                    <a:gd name="connsiteY0" fmla="*/ 370090 h 370090"/>
                    <a:gd name="connsiteX1" fmla="*/ 12255 w 14511"/>
                    <a:gd name="connsiteY1" fmla="*/ 370090 h 370090"/>
                    <a:gd name="connsiteX0" fmla="*/ 2329 w 14189"/>
                    <a:gd name="connsiteY0" fmla="*/ 440603 h 440603"/>
                    <a:gd name="connsiteX1" fmla="*/ 12329 w 14189"/>
                    <a:gd name="connsiteY1" fmla="*/ 440603 h 440603"/>
                    <a:gd name="connsiteX0" fmla="*/ 2751 w 14550"/>
                    <a:gd name="connsiteY0" fmla="*/ 444918 h 444918"/>
                    <a:gd name="connsiteX1" fmla="*/ 12751 w 14550"/>
                    <a:gd name="connsiteY1" fmla="*/ 444918 h 444918"/>
                    <a:gd name="connsiteX0" fmla="*/ 2670 w 14857"/>
                    <a:gd name="connsiteY0" fmla="*/ 449265 h 449265"/>
                    <a:gd name="connsiteX1" fmla="*/ 12670 w 14857"/>
                    <a:gd name="connsiteY1" fmla="*/ 449265 h 449265"/>
                    <a:gd name="connsiteX0" fmla="*/ 2810 w 14974"/>
                    <a:gd name="connsiteY0" fmla="*/ 403354 h 403354"/>
                    <a:gd name="connsiteX1" fmla="*/ 12810 w 14974"/>
                    <a:gd name="connsiteY1" fmla="*/ 403354 h 403354"/>
                    <a:gd name="connsiteX0" fmla="*/ 2954 w 14489"/>
                    <a:gd name="connsiteY0" fmla="*/ 354005 h 354005"/>
                    <a:gd name="connsiteX1" fmla="*/ 12954 w 14489"/>
                    <a:gd name="connsiteY1" fmla="*/ 354005 h 354005"/>
                    <a:gd name="connsiteX0" fmla="*/ 1970 w 13635"/>
                    <a:gd name="connsiteY0" fmla="*/ 349722 h 349722"/>
                    <a:gd name="connsiteX1" fmla="*/ 11970 w 13635"/>
                    <a:gd name="connsiteY1" fmla="*/ 349722 h 349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3635" h="349722">
                      <a:moveTo>
                        <a:pt x="1970" y="349722"/>
                      </a:moveTo>
                      <a:cubicBezTo>
                        <a:pt x="-7474" y="-103494"/>
                        <a:pt x="20582" y="-129473"/>
                        <a:pt x="11970" y="349722"/>
                      </a:cubicBezTo>
                    </a:path>
                  </a:pathLst>
                </a:cu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239">
                  <a:extLst>
                    <a:ext uri="{FF2B5EF4-FFF2-40B4-BE49-F238E27FC236}">
                      <a16:creationId xmlns:a16="http://schemas.microsoft.com/office/drawing/2014/main" id="{AC4CA763-D9B8-9348-8017-1994288004A9}"/>
                    </a:ext>
                  </a:extLst>
                </p:cNvPr>
                <p:cNvCxnSpPr>
                  <a:stCxn id="74" idx="0"/>
                  <a:endCxn id="72" idx="4"/>
                </p:cNvCxnSpPr>
                <p:nvPr/>
              </p:nvCxnSpPr>
              <p:spPr>
                <a:xfrm flipV="1">
                  <a:off x="3404484" y="2566284"/>
                  <a:ext cx="0" cy="164658"/>
                </a:xfrm>
                <a:prstGeom prst="line">
                  <a:avLst/>
                </a:prstGeom>
                <a:noFill/>
                <a:ln w="19050">
                  <a:tailEnd type="triangle" w="sm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</p:cxnSp>
          </p:grpSp>
          <p:grpSp>
            <p:nvGrpSpPr>
              <p:cNvPr id="66" name="Group 224">
                <a:extLst>
                  <a:ext uri="{FF2B5EF4-FFF2-40B4-BE49-F238E27FC236}">
                    <a16:creationId xmlns:a16="http://schemas.microsoft.com/office/drawing/2014/main" id="{47285FAB-40F4-C645-B504-A8D91E3A19AE}"/>
                  </a:ext>
                </a:extLst>
              </p:cNvPr>
              <p:cNvGrpSpPr/>
              <p:nvPr/>
            </p:nvGrpSpPr>
            <p:grpSpPr>
              <a:xfrm>
                <a:off x="901728" y="2667000"/>
                <a:ext cx="531549" cy="533400"/>
                <a:chOff x="2057400" y="2438400"/>
                <a:chExt cx="379678" cy="381000"/>
              </a:xfrm>
            </p:grpSpPr>
            <p:sp>
              <p:nvSpPr>
                <p:cNvPr id="69" name="AutoShape 568">
                  <a:extLst>
                    <a:ext uri="{FF2B5EF4-FFF2-40B4-BE49-F238E27FC236}">
                      <a16:creationId xmlns:a16="http://schemas.microsoft.com/office/drawing/2014/main" id="{ED87175F-BB46-AE48-920E-BE4C3CFE93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57400" y="2438400"/>
                  <a:ext cx="379678" cy="379204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0" name="AutoShape 569">
                  <a:extLst>
                    <a:ext uri="{FF2B5EF4-FFF2-40B4-BE49-F238E27FC236}">
                      <a16:creationId xmlns:a16="http://schemas.microsoft.com/office/drawing/2014/main" id="{C90A74F2-EF36-724E-AB13-A610C7F973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7281778">
                  <a:off x="2057637" y="2439959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71" name="AutoShape 570">
                  <a:extLst>
                    <a:ext uri="{FF2B5EF4-FFF2-40B4-BE49-F238E27FC236}">
                      <a16:creationId xmlns:a16="http://schemas.microsoft.com/office/drawing/2014/main" id="{6557EAAA-DF20-D547-8CA5-3FA48312D8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4395787">
                  <a:off x="2057637" y="2438163"/>
                  <a:ext cx="379204" cy="379678"/>
                </a:xfrm>
                <a:custGeom>
                  <a:avLst/>
                  <a:gdLst>
                    <a:gd name="T0" fmla="*/ 101 w 21600"/>
                    <a:gd name="T1" fmla="*/ 217 h 21600"/>
                    <a:gd name="T2" fmla="*/ 134 w 21600"/>
                    <a:gd name="T3" fmla="*/ 528 h 21600"/>
                    <a:gd name="T4" fmla="*/ 317 w 21600"/>
                    <a:gd name="T5" fmla="*/ 375 h 21600"/>
                    <a:gd name="T6" fmla="*/ 325 w 21600"/>
                    <a:gd name="T7" fmla="*/ -100 h 21600"/>
                    <a:gd name="T8" fmla="*/ 660 w 21600"/>
                    <a:gd name="T9" fmla="*/ 71 h 21600"/>
                    <a:gd name="T10" fmla="*/ 488 w 21600"/>
                    <a:gd name="T11" fmla="*/ 40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3170 w 21600"/>
                    <a:gd name="T19" fmla="*/ 3170 h 21600"/>
                    <a:gd name="T20" fmla="*/ 18430 w 21600"/>
                    <a:gd name="T21" fmla="*/ 18430 h 2160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21600" h="21600">
                      <a:moveTo>
                        <a:pt x="9164" y="5727"/>
                      </a:moveTo>
                      <a:cubicBezTo>
                        <a:pt x="6962" y="6437"/>
                        <a:pt x="5470" y="8486"/>
                        <a:pt x="5470" y="10799"/>
                      </a:cubicBezTo>
                      <a:lnTo>
                        <a:pt x="0" y="10800"/>
                      </a:lnTo>
                      <a:cubicBezTo>
                        <a:pt x="0" y="6112"/>
                        <a:pt x="3023" y="1960"/>
                        <a:pt x="7485" y="521"/>
                      </a:cubicBezTo>
                      <a:lnTo>
                        <a:pt x="6656" y="-2049"/>
                      </a:lnTo>
                      <a:lnTo>
                        <a:pt x="13496" y="1456"/>
                      </a:lnTo>
                      <a:lnTo>
                        <a:pt x="9992" y="8296"/>
                      </a:lnTo>
                      <a:lnTo>
                        <a:pt x="9164" y="5727"/>
                      </a:lnTo>
                      <a:close/>
                    </a:path>
                  </a:pathLst>
                </a:custGeom>
                <a:solidFill>
                  <a:srgbClr val="7171E5"/>
                </a:solidFill>
                <a:ln w="952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67" name="TextBox 225">
                <a:extLst>
                  <a:ext uri="{FF2B5EF4-FFF2-40B4-BE49-F238E27FC236}">
                    <a16:creationId xmlns:a16="http://schemas.microsoft.com/office/drawing/2014/main" id="{3F693F1B-6995-2E41-BC19-D49B0F44710C}"/>
                  </a:ext>
                </a:extLst>
              </p:cNvPr>
              <p:cNvSpPr txBox="1"/>
              <p:nvPr/>
            </p:nvSpPr>
            <p:spPr>
              <a:xfrm>
                <a:off x="685800" y="2209800"/>
                <a:ext cx="963405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Consensus</a:t>
                </a:r>
                <a:br>
                  <a:rPr lang="en-US" sz="1400" b="1" dirty="0"/>
                </a:br>
                <a:r>
                  <a:rPr lang="en-US" sz="1400" b="1" dirty="0"/>
                  <a:t>Module</a:t>
                </a:r>
              </a:p>
            </p:txBody>
          </p:sp>
          <p:sp>
            <p:nvSpPr>
              <p:cNvPr id="68" name="TextBox 226">
                <a:extLst>
                  <a:ext uri="{FF2B5EF4-FFF2-40B4-BE49-F238E27FC236}">
                    <a16:creationId xmlns:a16="http://schemas.microsoft.com/office/drawing/2014/main" id="{6F7EAFE7-AE3B-4D47-AD64-81A73718E103}"/>
                  </a:ext>
                </a:extLst>
              </p:cNvPr>
              <p:cNvSpPr txBox="1"/>
              <p:nvPr/>
            </p:nvSpPr>
            <p:spPr>
              <a:xfrm>
                <a:off x="1905000" y="2209800"/>
                <a:ext cx="714939" cy="3847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1500"/>
                  </a:lnSpc>
                </a:pPr>
                <a:r>
                  <a:rPr lang="en-US" sz="1400" b="1" dirty="0"/>
                  <a:t>State</a:t>
                </a:r>
                <a:br>
                  <a:rPr lang="en-US" sz="1400" b="1" dirty="0"/>
                </a:br>
                <a:r>
                  <a:rPr lang="en-US" sz="1400" b="1" dirty="0"/>
                  <a:t>Machine</a:t>
                </a:r>
              </a:p>
            </p:txBody>
          </p:sp>
        </p:grpSp>
        <p:sp>
          <p:nvSpPr>
            <p:cNvPr id="86" name="TextBox 244">
              <a:extLst>
                <a:ext uri="{FF2B5EF4-FFF2-40B4-BE49-F238E27FC236}">
                  <a16:creationId xmlns:a16="http://schemas.microsoft.com/office/drawing/2014/main" id="{798150EA-1948-0A40-AA36-F783C0B61E38}"/>
                </a:ext>
              </a:extLst>
            </p:cNvPr>
            <p:cNvSpPr txBox="1"/>
            <p:nvPr/>
          </p:nvSpPr>
          <p:spPr>
            <a:xfrm>
              <a:off x="10737493" y="5378032"/>
              <a:ext cx="1031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Servers</a:t>
              </a:r>
            </a:p>
          </p:txBody>
        </p:sp>
        <p:sp>
          <p:nvSpPr>
            <p:cNvPr id="87" name="TextBox 261">
              <a:extLst>
                <a:ext uri="{FF2B5EF4-FFF2-40B4-BE49-F238E27FC236}">
                  <a16:creationId xmlns:a16="http://schemas.microsoft.com/office/drawing/2014/main" id="{5A1AEC66-2A76-CD4E-8F40-07F4FD60B781}"/>
                </a:ext>
              </a:extLst>
            </p:cNvPr>
            <p:cNvSpPr txBox="1"/>
            <p:nvPr/>
          </p:nvSpPr>
          <p:spPr>
            <a:xfrm>
              <a:off x="10775966" y="377199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Clients</a:t>
              </a:r>
            </a:p>
          </p:txBody>
        </p:sp>
        <p:pic>
          <p:nvPicPr>
            <p:cNvPr id="88" name="Picture 559" descr="j0431564">
              <a:extLst>
                <a:ext uri="{FF2B5EF4-FFF2-40B4-BE49-F238E27FC236}">
                  <a16:creationId xmlns:a16="http://schemas.microsoft.com/office/drawing/2014/main" id="{9067E6D4-2C1E-0849-906B-C63E687B74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9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559" descr="j0431564">
              <a:extLst>
                <a:ext uri="{FF2B5EF4-FFF2-40B4-BE49-F238E27FC236}">
                  <a16:creationId xmlns:a16="http://schemas.microsoft.com/office/drawing/2014/main" id="{C3DDF8E3-F660-9849-AD57-F6ACE126B8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4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" name="Picture 559" descr="j0431564">
              <a:extLst>
                <a:ext uri="{FF2B5EF4-FFF2-40B4-BE49-F238E27FC236}">
                  <a16:creationId xmlns:a16="http://schemas.microsoft.com/office/drawing/2014/main" id="{3CCE9246-5BBD-BE48-8FB5-D331889B89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9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559" descr="j0431564">
              <a:extLst>
                <a:ext uri="{FF2B5EF4-FFF2-40B4-BE49-F238E27FC236}">
                  <a16:creationId xmlns:a16="http://schemas.microsoft.com/office/drawing/2014/main" id="{E62E59EC-505F-E745-BE6C-CC546F78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9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559" descr="j0431564">
              <a:extLst>
                <a:ext uri="{FF2B5EF4-FFF2-40B4-BE49-F238E27FC236}">
                  <a16:creationId xmlns:a16="http://schemas.microsoft.com/office/drawing/2014/main" id="{F7D82F1E-8110-224B-A431-3AF43CD749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559" descr="j0431564">
              <a:extLst>
                <a:ext uri="{FF2B5EF4-FFF2-40B4-BE49-F238E27FC236}">
                  <a16:creationId xmlns:a16="http://schemas.microsoft.com/office/drawing/2014/main" id="{7E89AF6D-090B-3D46-AEB0-25FBF4FC0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9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4" name="Picture 559" descr="j0431564">
              <a:extLst>
                <a:ext uri="{FF2B5EF4-FFF2-40B4-BE49-F238E27FC236}">
                  <a16:creationId xmlns:a16="http://schemas.microsoft.com/office/drawing/2014/main" id="{A8756701-D9E8-6B4B-A39E-00F46E4415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819" y="3615026"/>
              <a:ext cx="685800" cy="690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95" name="Straight Connector 271">
              <a:extLst>
                <a:ext uri="{FF2B5EF4-FFF2-40B4-BE49-F238E27FC236}">
                  <a16:creationId xmlns:a16="http://schemas.microsoft.com/office/drawing/2014/main" id="{5A07D365-F258-4B43-9E5C-C98BD0D04EE8}"/>
                </a:ext>
              </a:extLst>
            </p:cNvPr>
            <p:cNvCxnSpPr/>
            <p:nvPr/>
          </p:nvCxnSpPr>
          <p:spPr>
            <a:xfrm>
              <a:off x="8890819" y="4305398"/>
              <a:ext cx="0" cy="762000"/>
            </a:xfrm>
            <a:prstGeom prst="line">
              <a:avLst/>
            </a:pr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Freeform 272">
              <a:extLst>
                <a:ext uri="{FF2B5EF4-FFF2-40B4-BE49-F238E27FC236}">
                  <a16:creationId xmlns:a16="http://schemas.microsoft.com/office/drawing/2014/main" id="{4DC165F3-F8DF-1042-893C-F988C7A62C35}"/>
                </a:ext>
              </a:extLst>
            </p:cNvPr>
            <p:cNvSpPr/>
            <p:nvPr/>
          </p:nvSpPr>
          <p:spPr>
            <a:xfrm>
              <a:off x="6699100" y="4802020"/>
              <a:ext cx="2007031" cy="355783"/>
            </a:xfrm>
            <a:custGeom>
              <a:avLst/>
              <a:gdLst>
                <a:gd name="connsiteX0" fmla="*/ 1983783 w 1983783"/>
                <a:gd name="connsiteY0" fmla="*/ 25352 h 25352"/>
                <a:gd name="connsiteX1" fmla="*/ 0 w 1983783"/>
                <a:gd name="connsiteY1" fmla="*/ 25352 h 25352"/>
                <a:gd name="connsiteX0" fmla="*/ 1983783 w 1983783"/>
                <a:gd name="connsiteY0" fmla="*/ 203577 h 203577"/>
                <a:gd name="connsiteX1" fmla="*/ 0 w 1983783"/>
                <a:gd name="connsiteY1" fmla="*/ 203577 h 203577"/>
                <a:gd name="connsiteX0" fmla="*/ 1983783 w 1983783"/>
                <a:gd name="connsiteY0" fmla="*/ 283044 h 283044"/>
                <a:gd name="connsiteX1" fmla="*/ 0 w 1983783"/>
                <a:gd name="connsiteY1" fmla="*/ 283044 h 283044"/>
                <a:gd name="connsiteX0" fmla="*/ 2007031 w 2007031"/>
                <a:gd name="connsiteY0" fmla="*/ 265800 h 296797"/>
                <a:gd name="connsiteX1" fmla="*/ 0 w 2007031"/>
                <a:gd name="connsiteY1" fmla="*/ 296797 h 296797"/>
                <a:gd name="connsiteX0" fmla="*/ 2007031 w 2007031"/>
                <a:gd name="connsiteY0" fmla="*/ 306367 h 337364"/>
                <a:gd name="connsiteX1" fmla="*/ 0 w 2007031"/>
                <a:gd name="connsiteY1" fmla="*/ 337364 h 337364"/>
                <a:gd name="connsiteX0" fmla="*/ 2007031 w 2007031"/>
                <a:gd name="connsiteY0" fmla="*/ 324786 h 355783"/>
                <a:gd name="connsiteX1" fmla="*/ 0 w 2007031"/>
                <a:gd name="connsiteY1" fmla="*/ 355783 h 35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031" h="355783">
                  <a:moveTo>
                    <a:pt x="2007031" y="324786"/>
                  </a:moveTo>
                  <a:cubicBezTo>
                    <a:pt x="1444571" y="-30384"/>
                    <a:pt x="796872" y="-191824"/>
                    <a:pt x="0" y="355783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Freeform 273">
              <a:extLst>
                <a:ext uri="{FF2B5EF4-FFF2-40B4-BE49-F238E27FC236}">
                  <a16:creationId xmlns:a16="http://schemas.microsoft.com/office/drawing/2014/main" id="{AE4651E1-87D3-0C41-9368-C601D7053B77}"/>
                </a:ext>
              </a:extLst>
            </p:cNvPr>
            <p:cNvSpPr/>
            <p:nvPr/>
          </p:nvSpPr>
          <p:spPr>
            <a:xfrm>
              <a:off x="4242620" y="4558371"/>
              <a:ext cx="4463512" cy="599432"/>
            </a:xfrm>
            <a:custGeom>
              <a:avLst/>
              <a:gdLst>
                <a:gd name="connsiteX0" fmla="*/ 1983783 w 1983783"/>
                <a:gd name="connsiteY0" fmla="*/ 25352 h 25352"/>
                <a:gd name="connsiteX1" fmla="*/ 0 w 1983783"/>
                <a:gd name="connsiteY1" fmla="*/ 25352 h 25352"/>
                <a:gd name="connsiteX0" fmla="*/ 1983783 w 1983783"/>
                <a:gd name="connsiteY0" fmla="*/ 203577 h 203577"/>
                <a:gd name="connsiteX1" fmla="*/ 0 w 1983783"/>
                <a:gd name="connsiteY1" fmla="*/ 203577 h 203577"/>
                <a:gd name="connsiteX0" fmla="*/ 1983783 w 1983783"/>
                <a:gd name="connsiteY0" fmla="*/ 283044 h 283044"/>
                <a:gd name="connsiteX1" fmla="*/ 0 w 1983783"/>
                <a:gd name="connsiteY1" fmla="*/ 283044 h 283044"/>
                <a:gd name="connsiteX0" fmla="*/ 2007031 w 2007031"/>
                <a:gd name="connsiteY0" fmla="*/ 265800 h 296797"/>
                <a:gd name="connsiteX1" fmla="*/ 0 w 2007031"/>
                <a:gd name="connsiteY1" fmla="*/ 296797 h 296797"/>
                <a:gd name="connsiteX0" fmla="*/ 2007031 w 2007031"/>
                <a:gd name="connsiteY0" fmla="*/ 306367 h 337364"/>
                <a:gd name="connsiteX1" fmla="*/ 0 w 2007031"/>
                <a:gd name="connsiteY1" fmla="*/ 337364 h 337364"/>
                <a:gd name="connsiteX0" fmla="*/ 2007031 w 2007031"/>
                <a:gd name="connsiteY0" fmla="*/ 324786 h 355783"/>
                <a:gd name="connsiteX1" fmla="*/ 0 w 2007031"/>
                <a:gd name="connsiteY1" fmla="*/ 355783 h 355783"/>
                <a:gd name="connsiteX0" fmla="*/ 2007031 w 2007031"/>
                <a:gd name="connsiteY0" fmla="*/ 375253 h 406250"/>
                <a:gd name="connsiteX1" fmla="*/ 0 w 2007031"/>
                <a:gd name="connsiteY1" fmla="*/ 406250 h 406250"/>
                <a:gd name="connsiteX0" fmla="*/ 2007031 w 2007031"/>
                <a:gd name="connsiteY0" fmla="*/ 568435 h 599432"/>
                <a:gd name="connsiteX1" fmla="*/ 0 w 2007031"/>
                <a:gd name="connsiteY1" fmla="*/ 599432 h 59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7031" h="599432">
                  <a:moveTo>
                    <a:pt x="2007031" y="568435"/>
                  </a:moveTo>
                  <a:cubicBezTo>
                    <a:pt x="1570010" y="-305928"/>
                    <a:pt x="605228" y="-72162"/>
                    <a:pt x="0" y="599432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Freeform 274">
              <a:extLst>
                <a:ext uri="{FF2B5EF4-FFF2-40B4-BE49-F238E27FC236}">
                  <a16:creationId xmlns:a16="http://schemas.microsoft.com/office/drawing/2014/main" id="{A21053B2-6DAC-024F-A02B-EEB94EEB8E88}"/>
                </a:ext>
              </a:extLst>
            </p:cNvPr>
            <p:cNvSpPr/>
            <p:nvPr/>
          </p:nvSpPr>
          <p:spPr>
            <a:xfrm>
              <a:off x="6482124" y="5715744"/>
              <a:ext cx="867905" cy="371959"/>
            </a:xfrm>
            <a:custGeom>
              <a:avLst/>
              <a:gdLst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05" h="371959">
                  <a:moveTo>
                    <a:pt x="0" y="0"/>
                  </a:moveTo>
                  <a:cubicBezTo>
                    <a:pt x="12916" y="335796"/>
                    <a:pt x="552773" y="-41330"/>
                    <a:pt x="867905" y="371959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9" name="Straight Connector 276">
              <a:extLst>
                <a:ext uri="{FF2B5EF4-FFF2-40B4-BE49-F238E27FC236}">
                  <a16:creationId xmlns:a16="http://schemas.microsoft.com/office/drawing/2014/main" id="{78B04CA8-7CB1-D946-9859-E6AA530A12A0}"/>
                </a:ext>
              </a:extLst>
            </p:cNvPr>
            <p:cNvCxnSpPr/>
            <p:nvPr/>
          </p:nvCxnSpPr>
          <p:spPr>
            <a:xfrm flipV="1">
              <a:off x="7565713" y="5782904"/>
              <a:ext cx="0" cy="457200"/>
            </a:xfrm>
            <a:prstGeom prst="line">
              <a:avLst/>
            </a:pr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Freeform 277">
              <a:extLst>
                <a:ext uri="{FF2B5EF4-FFF2-40B4-BE49-F238E27FC236}">
                  <a16:creationId xmlns:a16="http://schemas.microsoft.com/office/drawing/2014/main" id="{771A05FF-4D3C-D142-AA22-772E52FEA328}"/>
                </a:ext>
              </a:extLst>
            </p:cNvPr>
            <p:cNvSpPr/>
            <p:nvPr/>
          </p:nvSpPr>
          <p:spPr>
            <a:xfrm>
              <a:off x="8914067" y="5715744"/>
              <a:ext cx="867905" cy="371959"/>
            </a:xfrm>
            <a:custGeom>
              <a:avLst/>
              <a:gdLst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05" h="371959">
                  <a:moveTo>
                    <a:pt x="0" y="0"/>
                  </a:moveTo>
                  <a:cubicBezTo>
                    <a:pt x="12916" y="335796"/>
                    <a:pt x="552773" y="-41330"/>
                    <a:pt x="867905" y="371959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 278">
              <a:extLst>
                <a:ext uri="{FF2B5EF4-FFF2-40B4-BE49-F238E27FC236}">
                  <a16:creationId xmlns:a16="http://schemas.microsoft.com/office/drawing/2014/main" id="{D58CDEF1-EF85-F94F-8854-938B406EB105}"/>
                </a:ext>
              </a:extLst>
            </p:cNvPr>
            <p:cNvSpPr/>
            <p:nvPr/>
          </p:nvSpPr>
          <p:spPr>
            <a:xfrm>
              <a:off x="4037267" y="5715744"/>
              <a:ext cx="867905" cy="371959"/>
            </a:xfrm>
            <a:custGeom>
              <a:avLst/>
              <a:gdLst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  <a:gd name="connsiteX0" fmla="*/ 0 w 867905"/>
                <a:gd name="connsiteY0" fmla="*/ 0 h 371959"/>
                <a:gd name="connsiteX1" fmla="*/ 867905 w 867905"/>
                <a:gd name="connsiteY1" fmla="*/ 371959 h 3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67905" h="371959">
                  <a:moveTo>
                    <a:pt x="0" y="0"/>
                  </a:moveTo>
                  <a:cubicBezTo>
                    <a:pt x="12916" y="335796"/>
                    <a:pt x="552773" y="-41330"/>
                    <a:pt x="867905" y="371959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Connector 282">
              <a:extLst>
                <a:ext uri="{FF2B5EF4-FFF2-40B4-BE49-F238E27FC236}">
                  <a16:creationId xmlns:a16="http://schemas.microsoft.com/office/drawing/2014/main" id="{D47BF0E6-6432-1941-9F97-F96197B4F934}"/>
                </a:ext>
              </a:extLst>
            </p:cNvPr>
            <p:cNvCxnSpPr/>
            <p:nvPr/>
          </p:nvCxnSpPr>
          <p:spPr>
            <a:xfrm flipV="1">
              <a:off x="10002823" y="5782904"/>
              <a:ext cx="0" cy="457200"/>
            </a:xfrm>
            <a:prstGeom prst="line">
              <a:avLst/>
            </a:pr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283">
              <a:extLst>
                <a:ext uri="{FF2B5EF4-FFF2-40B4-BE49-F238E27FC236}">
                  <a16:creationId xmlns:a16="http://schemas.microsoft.com/office/drawing/2014/main" id="{ACA21C17-197A-C04F-9DF3-FC38B7366231}"/>
                </a:ext>
              </a:extLst>
            </p:cNvPr>
            <p:cNvCxnSpPr/>
            <p:nvPr/>
          </p:nvCxnSpPr>
          <p:spPr>
            <a:xfrm flipV="1">
              <a:off x="5126023" y="5782904"/>
              <a:ext cx="0" cy="457200"/>
            </a:xfrm>
            <a:prstGeom prst="line">
              <a:avLst/>
            </a:pr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Freeform 284">
              <a:extLst>
                <a:ext uri="{FF2B5EF4-FFF2-40B4-BE49-F238E27FC236}">
                  <a16:creationId xmlns:a16="http://schemas.microsoft.com/office/drawing/2014/main" id="{2630EA43-D454-7748-AC97-24813FA7D8F1}"/>
                </a:ext>
              </a:extLst>
            </p:cNvPr>
            <p:cNvSpPr/>
            <p:nvPr/>
          </p:nvSpPr>
          <p:spPr>
            <a:xfrm>
              <a:off x="9078090" y="4034178"/>
              <a:ext cx="922149" cy="1022888"/>
            </a:xfrm>
            <a:custGeom>
              <a:avLst/>
              <a:gdLst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68644 w 968644"/>
                <a:gd name="connsiteY0" fmla="*/ 759417 h 759417"/>
                <a:gd name="connsiteX1" fmla="*/ 0 w 968644"/>
                <a:gd name="connsiteY1" fmla="*/ 0 h 759417"/>
                <a:gd name="connsiteX0" fmla="*/ 922149 w 922149"/>
                <a:gd name="connsiteY0" fmla="*/ 1022888 h 1022888"/>
                <a:gd name="connsiteX1" fmla="*/ 0 w 922149"/>
                <a:gd name="connsiteY1" fmla="*/ 0 h 102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22149" h="1022888">
                  <a:moveTo>
                    <a:pt x="922149" y="1022888"/>
                  </a:moveTo>
                  <a:cubicBezTo>
                    <a:pt x="876945" y="548898"/>
                    <a:pt x="669011" y="198894"/>
                    <a:pt x="0" y="0"/>
                  </a:cubicBezTo>
                </a:path>
              </a:pathLst>
            </a:custGeom>
            <a:ln w="57150" cap="rnd">
              <a:solidFill>
                <a:schemeClr val="accent4"/>
              </a:solidFill>
              <a:tailEnd type="triangle" w="med" len="lg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5" name="TextBox 6">
              <a:extLst>
                <a:ext uri="{FF2B5EF4-FFF2-40B4-BE49-F238E27FC236}">
                  <a16:creationId xmlns:a16="http://schemas.microsoft.com/office/drawing/2014/main" id="{70CB6D37-68EB-2E4C-A380-F1028AA83872}"/>
                </a:ext>
              </a:extLst>
            </p:cNvPr>
            <p:cNvSpPr txBox="1"/>
            <p:nvPr/>
          </p:nvSpPr>
          <p:spPr>
            <a:xfrm>
              <a:off x="8519444" y="4277323"/>
              <a:ext cx="4138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/>
                <a:t>shl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09336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乱序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357980" y="1552610"/>
            <a:ext cx="11670247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做了乱序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之后，可能出现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更大的日志已经被复制到了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Majority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更小的日志还没有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，由于之前提到的隐含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语义，即使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index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更大的日志理论上可以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依然需要等待前面的日志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完成之后再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该日志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，其打破了隐含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的语义，因而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可以无等待的去乱序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，日志的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信息通过其他机制向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发送，当然这可能会造成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日志时存在空洞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1645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乱序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357980" y="1874728"/>
            <a:ext cx="1167024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，日志不存在空洞，只需要按序判断依赖关系即可实现并行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，做了乱序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之后，日志中可能出现空洞，此时需要在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propose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阶段中在每条日志中记录其与前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（滑动窗口大小）条日志的依赖关系（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Look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Behind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），然后在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阶段进行依赖判断，保证无冲突的日志并行执行，有冲突的日志依然符合串行执行的顺序关系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8080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60701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恢复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A0CA2AA-1C3F-9D48-A441-0883D6E2B432}"/>
              </a:ext>
            </a:extLst>
          </p:cNvPr>
          <p:cNvSpPr/>
          <p:nvPr/>
        </p:nvSpPr>
        <p:spPr>
          <a:xfrm>
            <a:off x="260876" y="1466677"/>
            <a:ext cx="1167024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由于日志存在空洞，新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当选后会首先进入一个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merge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阶段，去恢复之前所有未提交的日志，处理完毕后才可以在当前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继续提供服务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189C24-AE81-A648-A619-4893CB4B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402" y="3429000"/>
            <a:ext cx="6101194" cy="22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38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3930155" y="3075622"/>
            <a:ext cx="66446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Multi-</a:t>
            </a:r>
            <a:r>
              <a:rPr lang="en-US" altLang="zh-CN" sz="4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Paxos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Raft</a:t>
            </a:r>
            <a:endParaRPr lang="zh-CN" altLang="en-US" sz="4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2931541" y="2993293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39224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名词对比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1CC22DF1-F6D2-3A4C-B6F9-8CEF7CD60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DCBDA4-AD18-B34D-9380-407DA29DDD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1484388"/>
            <a:ext cx="4298193" cy="43850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EE74DA-7E69-D749-BF58-282ABD392A12}"/>
              </a:ext>
            </a:extLst>
          </p:cNvPr>
          <p:cNvSpPr/>
          <p:nvPr/>
        </p:nvSpPr>
        <p:spPr>
          <a:xfrm>
            <a:off x="521755" y="3276600"/>
            <a:ext cx="429819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可类比，但有细微区别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966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学术界的看法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1CC22DF1-F6D2-3A4C-B6F9-8CEF7CD60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C2D2FC-93F8-DF48-84B1-66DA7759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6372" y="3738750"/>
            <a:ext cx="7804055" cy="31192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934645-3FA1-904F-92DE-776EC8E17184}"/>
              </a:ext>
            </a:extLst>
          </p:cNvPr>
          <p:cNvSpPr/>
          <p:nvPr/>
        </p:nvSpPr>
        <p:spPr>
          <a:xfrm>
            <a:off x="521753" y="1874728"/>
            <a:ext cx="11670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7C71D9B-1FD7-1B49-B5C1-E62CE513425D}"/>
              </a:ext>
            </a:extLst>
          </p:cNvPr>
          <p:cNvSpPr/>
          <p:nvPr/>
        </p:nvSpPr>
        <p:spPr>
          <a:xfrm>
            <a:off x="521753" y="1067913"/>
            <a:ext cx="1155651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通过对选举的约束，使得新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一定拥有所有已提交的日志，当选后只需要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当前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term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的一条日志即可完成恢复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Parallel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）允许日志存在空洞，支持乱序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当选后需要一个复杂的恢复阶段才可以完成恢复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2013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工业界的看法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1CC22DF1-F6D2-3A4C-B6F9-8CEF7CD602C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934645-3FA1-904F-92DE-776EC8E17184}"/>
              </a:ext>
            </a:extLst>
          </p:cNvPr>
          <p:cNvSpPr/>
          <p:nvPr/>
        </p:nvSpPr>
        <p:spPr>
          <a:xfrm>
            <a:off x="521753" y="1874728"/>
            <a:ext cx="116702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7D5BDB-EEBB-A448-AB1D-90B5296D6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18" y="1361301"/>
            <a:ext cx="5518563" cy="4805446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3032B29-D13E-E043-8375-0C19B745F10C}"/>
              </a:ext>
            </a:extLst>
          </p:cNvPr>
          <p:cNvSpPr/>
          <p:nvPr/>
        </p:nvSpPr>
        <p:spPr>
          <a:xfrm>
            <a:off x="241619" y="1132535"/>
            <a:ext cx="547330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同步时使用多条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TCP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连接能够发挥乱序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的优势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并行持久化不同批的日志可以更好的利用现代磁盘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支持并行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后以上乱序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才更有意义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去做并行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能让单共识组更好的利用多核资源和现代硬盘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822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7DB4C5-37B1-DF47-8CA4-19C1F0C05956}"/>
              </a:ext>
            </a:extLst>
          </p:cNvPr>
          <p:cNvSpPr txBox="1"/>
          <p:nvPr/>
        </p:nvSpPr>
        <p:spPr>
          <a:xfrm>
            <a:off x="3355187" y="3075057"/>
            <a:ext cx="773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6.X</a:t>
            </a:r>
            <a:r>
              <a:rPr lang="zh-CN" altLang="en-US" sz="4000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4000" b="1" dirty="0" err="1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RaftStore</a:t>
            </a:r>
            <a:r>
              <a:rPr lang="en" altLang="zh-CN" sz="4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000" b="1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的可能演进方向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64D2044-49B4-934E-B1CB-825B3CB68AF8}"/>
              </a:ext>
            </a:extLst>
          </p:cNvPr>
          <p:cNvSpPr/>
          <p:nvPr/>
        </p:nvSpPr>
        <p:spPr>
          <a:xfrm flipH="1">
            <a:off x="2356574" y="2992728"/>
            <a:ext cx="122251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spc="250" dirty="0">
                <a:solidFill>
                  <a:schemeClr val="accent5"/>
                </a:solidFill>
                <a:uFillTx/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26806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Remove KVDB WAL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背景：对于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，目前用了 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 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BufferIO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来写入，通过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 Cache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异步刷盘，默认不 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fsync</a:t>
            </a:r>
            <a:endParaRPr lang="en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A2615E17-B3DF-414E-ADED-A515BAD92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734" y="2551455"/>
            <a:ext cx="4744860" cy="401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5200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Remove KVDB WAL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：直接回收与后台回收难以精准控制</a:t>
            </a:r>
            <a:endParaRPr lang="en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8179D73F-9ACF-714F-BCCA-19131C89F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6" y="2118126"/>
            <a:ext cx="5427381" cy="29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79A2C91-847A-2845-AE34-8B2EAE674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6783" y="2075362"/>
            <a:ext cx="4711700" cy="3012076"/>
          </a:xfrm>
          <a:prstGeom prst="rect">
            <a:avLst/>
          </a:prstGeom>
        </p:spPr>
      </p:pic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2D9B0F-EAD4-6448-BCD5-E641D4110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323" y="4123591"/>
            <a:ext cx="4232124" cy="258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主从复制：异步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717285" y="1615638"/>
            <a:ext cx="1031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一致性弱，可用性强。主节点宕机可能会导致丢数据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 descr="preview">
            <a:extLst>
              <a:ext uri="{FF2B5EF4-FFF2-40B4-BE49-F238E27FC236}">
                <a16:creationId xmlns:a16="http://schemas.microsoft.com/office/drawing/2014/main" id="{97DE736C-DEAF-F74C-996C-B9536F071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739" y="2635436"/>
            <a:ext cx="7934472" cy="332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20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Remove KVDB WAL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659285"/>
            <a:ext cx="1174644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存在的问题：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开启 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Atomic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Flush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后理论上不再需要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WAL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的直接回收会直接造成延迟抖动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的后台回收会间接造成延迟抖动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Page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Cache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的回收机制引起延迟抖动时，难以观测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6732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Dynamic Region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222777" y="1135514"/>
            <a:ext cx="11746446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性能回退：过多的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和过大的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LSM Tree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都会导致性能回退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调度缓慢与抖动：共享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实例会使得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snapshot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只能扫描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KV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引擎来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build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，不能直接发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SST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文件，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CPU/IO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资源消耗较大，会造成抖动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额外资源开销：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太大会更容易造成热点，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太小又会增大驱动 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multi-raft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的开销，</a:t>
            </a:r>
            <a:r>
              <a:rPr lang="e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hibernate region 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只能缓解不能够彻底解决问题，而且又带来了新的问题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整体思路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调大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大小，减少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数量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拆分 </a:t>
            </a:r>
            <a:r>
              <a:rPr lang="en-US" altLang="zh-CN" sz="20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实例，每个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有一套 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LSM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0925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Redo Log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0" y="1135514"/>
            <a:ext cx="12192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问题：当前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RaftEngine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commit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机制无法利用好 </a:t>
            </a:r>
            <a:r>
              <a:rPr lang="en-US" altLang="zh-CN" sz="2800">
                <a:latin typeface="Microsoft YaHei" panose="020B0503020204020204" pitchFamily="34" charset="-122"/>
                <a:ea typeface="Microsoft YaHei" panose="020B0503020204020204" pitchFamily="34" charset="-122"/>
              </a:rPr>
              <a:t>NVMe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SSD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等现代硬盘。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现在硬盘需要高的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来打满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IOPS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，或者大的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来打满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BandWidth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。追求低延迟的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OLTP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系统需要高的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来用满磁盘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686B9D-0649-5E40-92A7-C6C9E44D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775" y="3423531"/>
            <a:ext cx="6209249" cy="343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491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Redo Log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-134695" y="1148040"/>
            <a:ext cx="12192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TPC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项目的效果：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depth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增大，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io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size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减少（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avg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延迟预期减少） ，吞吐翻倍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A427D1B8-AAB5-C44C-A7BD-F465B83A6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24" y="2368778"/>
            <a:ext cx="10518352" cy="448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936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C23F750-9859-C047-A776-E28F622C8736}"/>
              </a:ext>
            </a:extLst>
          </p:cNvPr>
          <p:cNvSpPr/>
          <p:nvPr/>
        </p:nvSpPr>
        <p:spPr>
          <a:xfrm>
            <a:off x="-134695" y="1148040"/>
            <a:ext cx="123655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目标：解决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是瓶颈的高并发批量写入热点场景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2022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Hackathon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：最佳校园奖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EBB536-6A2C-8A44-B3C0-AC81103B0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314" y="2732782"/>
            <a:ext cx="5809371" cy="38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976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E7F0C06-077E-6F40-87E9-CBE4086E0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350" y="1285616"/>
            <a:ext cx="91313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61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31D75AC-5E8C-B942-9CB4-033274C3C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" y="1099172"/>
            <a:ext cx="9055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806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3300E3-B663-EC4E-8256-61DA9D40A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990600"/>
            <a:ext cx="8991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445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21565A-1D36-E943-83FE-36256B109C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946150"/>
            <a:ext cx="9144000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831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A446B6-7BA7-6743-B0F7-D6F68FC07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8450" y="965200"/>
            <a:ext cx="90551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280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主从复制：同步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697620" y="1684563"/>
            <a:ext cx="10311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一致性强，可用性弱。一个节点宕机会导致整个系统不可用</a:t>
            </a:r>
          </a:p>
        </p:txBody>
      </p:sp>
      <p:pic>
        <p:nvPicPr>
          <p:cNvPr id="3074" name="Picture 2" descr="同步复制">
            <a:extLst>
              <a:ext uri="{FF2B5EF4-FFF2-40B4-BE49-F238E27FC236}">
                <a16:creationId xmlns:a16="http://schemas.microsoft.com/office/drawing/2014/main" id="{0E4022BD-6631-024B-870B-7E45F094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3" y="2584523"/>
            <a:ext cx="8417672" cy="35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3363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Parallel Apply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BDCE42-3750-A444-B347-E54B5AD1F392}"/>
              </a:ext>
            </a:extLst>
          </p:cNvPr>
          <p:cNvSpPr/>
          <p:nvPr/>
        </p:nvSpPr>
        <p:spPr>
          <a:xfrm>
            <a:off x="-134695" y="1148040"/>
            <a:ext cx="123655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落地还需要一些更进一步的设计，比如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Follower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如何并行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apply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ROI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角度来看，也许目前攒 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Batch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写 </a:t>
            </a:r>
            <a:r>
              <a:rPr lang="en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RocksDB</a:t>
            </a:r>
            <a:r>
              <a:rPr lang="e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的方案用单线程串行更正确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C1DB2E-B59B-CF45-8AC5-F80173AF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6056" y="3335461"/>
            <a:ext cx="9144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68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亲和性调度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5BDCE42-3750-A444-B347-E54B5AD1F392}"/>
              </a:ext>
            </a:extLst>
          </p:cNvPr>
          <p:cNvSpPr/>
          <p:nvPr/>
        </p:nvSpPr>
        <p:spPr>
          <a:xfrm>
            <a:off x="-134695" y="1148040"/>
            <a:ext cx="1236550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减少分布式事务的开销，尽量增加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1PC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Local Plan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的比例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调度逻辑：负载感知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业务感知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限制：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局限于单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内部。即使多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的副本位置均一样，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都在同一个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上，依然需要走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逻辑。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F8585A0-A42A-804A-B370-089F1E6BB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700" y="3899379"/>
            <a:ext cx="5118100" cy="281710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5BBC371-2EEC-3D44-8EA8-395F95DEDD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900" y="3925550"/>
            <a:ext cx="4285905" cy="279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3526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b="1" dirty="0">
                <a:effectLst/>
              </a:rPr>
              <a:t>Multi-Range Raft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420EAE-697F-514B-AEF9-C3A62A145240}"/>
              </a:ext>
            </a:extLst>
          </p:cNvPr>
          <p:cNvSpPr/>
          <p:nvPr/>
        </p:nvSpPr>
        <p:spPr>
          <a:xfrm>
            <a:off x="-134695" y="1148040"/>
            <a:ext cx="123655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Spanner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的设计，将共识组与分片解耦。一个共识组可以承载多个分片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代表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Directory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代表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Split</a:t>
            </a:r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F4C8D7-E679-B54A-8F26-9859B6E86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315001BA-D811-DF47-B86C-D9DA5C79B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87" y="3064872"/>
            <a:ext cx="5006361" cy="37828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90F6AC0-6C35-D14C-8C6C-2BA5A482F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8125" y="3581400"/>
            <a:ext cx="6028788" cy="243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939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OB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4.x</a:t>
            </a:r>
            <a:r>
              <a:rPr lang="zh-CN" altLang="en-US" sz="3200" b="1" dirty="0"/>
              <a:t> 的大胆设计</a:t>
            </a:r>
            <a:endParaRPr lang="en" altLang="zh-CN" sz="3200" b="1" dirty="0"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420EAE-697F-514B-AEF9-C3A62A145240}"/>
              </a:ext>
            </a:extLst>
          </p:cNvPr>
          <p:cNvSpPr/>
          <p:nvPr/>
        </p:nvSpPr>
        <p:spPr>
          <a:xfrm>
            <a:off x="-270620" y="1596241"/>
            <a:ext cx="608714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3.x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：大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，每个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一个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Group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，类似于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TiKV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未来的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Dynamic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4.x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：近似于单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，不考虑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Leader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打散的情况下，每个租户在一个进程里面只有一个共识组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F4C8D7-E679-B54A-8F26-9859B6E86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7AD5028-958D-0841-B50F-AA3DCC1A9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55" y="734626"/>
            <a:ext cx="5525071" cy="612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765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879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近似单 </a:t>
            </a:r>
            <a:r>
              <a:rPr lang="en-US" altLang="zh-CN" sz="3200" b="1" dirty="0">
                <a:effectLst/>
              </a:rPr>
              <a:t>Region</a:t>
            </a:r>
            <a:r>
              <a:rPr lang="zh-CN" altLang="en-US" sz="3200" b="1" dirty="0">
                <a:effectLst/>
              </a:rPr>
              <a:t> 设计的技术要求</a:t>
            </a:r>
            <a:endParaRPr lang="en" altLang="zh-CN" sz="3200" b="1" dirty="0"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F4C8D7-E679-B54A-8F26-9859B6E86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89C9BC44-7862-EC4C-AF8B-41D7B3B27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0247" y="3091999"/>
            <a:ext cx="8661105" cy="3668519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F1C0BF4-90DC-8042-815E-E755FA94185A}"/>
              </a:ext>
            </a:extLst>
          </p:cNvPr>
          <p:cNvSpPr/>
          <p:nvPr/>
        </p:nvSpPr>
        <p:spPr>
          <a:xfrm>
            <a:off x="-134695" y="1148040"/>
            <a:ext cx="1236550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TiKV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的单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执行路径无法在单节点上扩展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OB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基于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Multi-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Paxos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的乱序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ack/commit/apply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机制使得单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也能够在单节点上扩展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4675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ffectLst/>
              </a:rPr>
              <a:t>近似单 </a:t>
            </a:r>
            <a:r>
              <a:rPr lang="en-US" altLang="zh-CN" sz="3200" b="1" dirty="0">
                <a:effectLst/>
              </a:rPr>
              <a:t>Region</a:t>
            </a:r>
            <a:r>
              <a:rPr lang="zh-CN" altLang="en-US" sz="3200" b="1" dirty="0">
                <a:effectLst/>
              </a:rPr>
              <a:t> 设计的优缺点</a:t>
            </a:r>
            <a:endParaRPr lang="en" altLang="zh-CN" sz="3200" b="1" dirty="0">
              <a:effectLst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C45C539-9D4D-C841-8932-09690719B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743B8F-C4E4-8341-8747-16EE2CF4B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77" y="2793713"/>
            <a:ext cx="2791677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4618E396-3A75-744B-A744-94307D0F969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0A1AF24D-2ED5-984C-9D5F-3C8D4D3ED1C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10">
            <a:extLst>
              <a:ext uri="{FF2B5EF4-FFF2-40B4-BE49-F238E27FC236}">
                <a16:creationId xmlns:a16="http://schemas.microsoft.com/office/drawing/2014/main" id="{3ACB84F2-0AD0-1D42-8D54-9D577D87B7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0E21EB0-3E71-0143-A733-3842B2274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2422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8E851365-FA93-E340-9ED1-48BAD50122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F420EAE-697F-514B-AEF9-C3A62A145240}"/>
              </a:ext>
            </a:extLst>
          </p:cNvPr>
          <p:cNvSpPr/>
          <p:nvPr/>
        </p:nvSpPr>
        <p:spPr>
          <a:xfrm>
            <a:off x="-448348" y="1102310"/>
            <a:ext cx="126403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优点：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完全控制住共识组的个数。不仅避免共识组数量过多带来的对系统资源的损耗，还可以使得热点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Region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出现时也能够更好的利用机器资源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大幅增加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的比例，减少分布式事务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2PC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的开销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缺点：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灵活扩缩容，负载均衡相比 </a:t>
            </a:r>
            <a:r>
              <a:rPr lang="en-US" altLang="zh-CN" sz="28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当前架构要更难做（如果考虑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share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storage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的云上部署形态，可能这些问题也能够得到解决）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F4C8D7-E679-B54A-8F26-9859B6E86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5384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总结</a:t>
            </a: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8FB1DCB-5943-004E-9BBB-F532DF4B1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977900"/>
            <a:ext cx="86868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916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AutoShape 18" descr="NewSQL...the new era of Relational Databases? | by Agile Lab | Medium"/>
          <p:cNvSpPr>
            <a:spLocks noChangeAspect="1" noChangeArrowheads="1"/>
          </p:cNvSpPr>
          <p:nvPr/>
        </p:nvSpPr>
        <p:spPr bwMode="auto">
          <a:xfrm>
            <a:off x="5995059" y="357614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DAF90DE-FA2F-E94C-BC3F-70677C70C1D4}"/>
              </a:ext>
            </a:extLst>
          </p:cNvPr>
          <p:cNvSpPr txBox="1"/>
          <p:nvPr/>
        </p:nvSpPr>
        <p:spPr>
          <a:xfrm>
            <a:off x="3919855" y="2712720"/>
            <a:ext cx="43522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5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Thanks</a:t>
            </a:r>
            <a:r>
              <a:rPr lang="zh-CN" altLang="en-US" sz="5400" b="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02335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主从复制：半同步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717285" y="1615638"/>
            <a:ext cx="1106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一致性和可用性都相对强。主节点频繁切换时数据仍然可能不一致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BA51D38-2247-7D4D-81D6-9B8B36827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50" y="2644877"/>
            <a:ext cx="8877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7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Quorum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W+R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endPara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521754" y="1182231"/>
            <a:ext cx="11375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Dynamo/Cassandra</a:t>
            </a:r>
          </a:p>
          <a:p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期望：一旦 写入节点数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读取节点数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总节点数，即可正确读写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容忍不超过半数的节点宕机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3696336-D6F0-A74C-AA04-0E954D7D5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529" y="3567604"/>
            <a:ext cx="6958620" cy="307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739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0739"/>
            <a:ext cx="2114845" cy="43187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21754" y="66675"/>
            <a:ext cx="54733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Quorum</a:t>
            </a: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：出现冲突时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4F9B9-DBD7-EE43-A273-B0AB545A0C33}"/>
              </a:ext>
            </a:extLst>
          </p:cNvPr>
          <p:cNvSpPr txBox="1"/>
          <p:nvPr/>
        </p:nvSpPr>
        <p:spPr>
          <a:xfrm>
            <a:off x="521754" y="1182231"/>
            <a:ext cx="1137527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问题：对于三副本，即使每次读写都经过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副本满足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&gt;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，也可能无法选择出最终的值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解决方案：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Last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Writer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Win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，为不同的 </a:t>
            </a:r>
            <a:r>
              <a:rPr lang="en-US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标识带有偏序关系的时间戳（在分布式环境里很难做到）来确定性的解决冲突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7F376F-D7D6-3245-BEDF-8D8A62B43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093" y="3714960"/>
            <a:ext cx="8610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5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</TotalTime>
  <Words>2875</Words>
  <Application>Microsoft Macintosh PowerPoint</Application>
  <PresentationFormat>宽屏</PresentationFormat>
  <Paragraphs>436</Paragraphs>
  <Slides>67</Slides>
  <Notes>67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4" baseType="lpstr">
      <vt:lpstr>等线</vt:lpstr>
      <vt:lpstr>等线 Light</vt:lpstr>
      <vt:lpstr>Microsoft YaHei</vt:lpstr>
      <vt:lpstr>Microsoft YaHei</vt:lpstr>
      <vt:lpstr>Yu Gothic UI Semibold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王能杰</dc:creator>
  <cp:lastModifiedBy>Microsoft Office User</cp:lastModifiedBy>
  <cp:revision>273</cp:revision>
  <dcterms:created xsi:type="dcterms:W3CDTF">2022-02-25T09:43:33Z</dcterms:created>
  <dcterms:modified xsi:type="dcterms:W3CDTF">2022-11-07T05:20:38Z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2052-3.9.4.6396</vt:lpwstr>
  </property>
</Properties>
</file>